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7" r:id="rId5"/>
    <p:sldId id="405" r:id="rId6"/>
    <p:sldId id="406" r:id="rId7"/>
    <p:sldId id="409" r:id="rId8"/>
    <p:sldId id="412" r:id="rId9"/>
    <p:sldId id="413" r:id="rId10"/>
    <p:sldId id="410" r:id="rId11"/>
    <p:sldId id="414" r:id="rId12"/>
    <p:sldId id="411" r:id="rId13"/>
    <p:sldId id="404" r:id="rId14"/>
    <p:sldId id="415" r:id="rId1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4">
          <p15:clr>
            <a:srgbClr val="A4A3A4"/>
          </p15:clr>
        </p15:guide>
        <p15:guide id="2" pos="28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24B"/>
    <a:srgbClr val="EB7300"/>
    <a:srgbClr val="E6720C"/>
    <a:srgbClr val="57662F"/>
    <a:srgbClr val="514A61"/>
    <a:srgbClr val="236687"/>
    <a:srgbClr val="979797"/>
    <a:srgbClr val="F8B2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9"/>
    <p:restoredTop sz="95345" autoAdjust="0"/>
  </p:normalViewPr>
  <p:slideViewPr>
    <p:cSldViewPr snapToGrid="0" snapToObjects="1">
      <p:cViewPr varScale="1">
        <p:scale>
          <a:sx n="110" d="100"/>
          <a:sy n="110" d="100"/>
        </p:scale>
        <p:origin x="1808" y="168"/>
      </p:cViewPr>
      <p:guideLst>
        <p:guide orient="horz" pos="4094"/>
        <p:guide pos="2813"/>
      </p:guideLst>
    </p:cSldViewPr>
  </p:slideViewPr>
  <p:outlineViewPr>
    <p:cViewPr>
      <p:scale>
        <a:sx n="33" d="100"/>
        <a:sy n="33" d="100"/>
      </p:scale>
      <p:origin x="0" y="-1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CCAC8-2EA4-DA4E-B351-F9A439D3D850}" type="datetimeFigureOut">
              <a:rPr lang="sv-SE" smtClean="0"/>
              <a:t>2019-05-13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7A73C-C112-2D4C-8A6B-0ADB0A645A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862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62F3B-7F75-F449-AC72-E2002CE42C30}" type="datetimeFigureOut">
              <a:rPr lang="sv-SE" smtClean="0"/>
              <a:t>2019-05-13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E10A7-E01A-864A-9A18-9CFDE22CCD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1139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E10A7-E01A-864A-9A18-9CFDE22CCDB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7996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E10A7-E01A-864A-9A18-9CFDE22CCDB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9781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E10A7-E01A-864A-9A18-9CFDE22CCDB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5291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E10A7-E01A-864A-9A18-9CFDE22CCDB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5175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E10A7-E01A-864A-9A18-9CFDE22CCDB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9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E10A7-E01A-864A-9A18-9CFDE22CCDB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6240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E10A7-E01A-864A-9A18-9CFDE22CCDB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2256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E10A7-E01A-864A-9A18-9CFDE22CCDB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3714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E10A7-E01A-864A-9A18-9CFDE22CCDB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4688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E10A7-E01A-864A-9A18-9CFDE22CCDB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2929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266700" y="241300"/>
            <a:ext cx="8636000" cy="5702300"/>
          </a:xfrm>
          <a:solidFill>
            <a:srgbClr val="F8B247"/>
          </a:solidFill>
          <a:ln>
            <a:noFill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CCBA913F-E385-8346-B409-CBAEA6F7082C}" type="datetime3">
              <a:rPr lang="sv-SE" smtClean="0"/>
              <a:t>19-05-13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7713" y="1828800"/>
            <a:ext cx="4230687" cy="3657600"/>
          </a:xfrm>
          <a:solidFill>
            <a:schemeClr val="bg1"/>
          </a:solidFill>
          <a:ln>
            <a:noFill/>
          </a:ln>
          <a:effectLst/>
        </p:spPr>
        <p:txBody>
          <a:bodyPr lIns="180000" tIns="180000" rIns="180000" bIns="180000" anchor="t">
            <a:noAutofit/>
          </a:bodyPr>
          <a:lstStyle>
            <a:lvl1pPr algn="l">
              <a:defRPr sz="2800" b="1" cap="none">
                <a:solidFill>
                  <a:srgbClr val="979797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760413" y="3986213"/>
            <a:ext cx="4217987" cy="1500187"/>
          </a:xfrm>
          <a:ln>
            <a:noFill/>
          </a:ln>
        </p:spPr>
        <p:txBody>
          <a:bodyPr lIns="180000" tIns="180000" rIns="180000" bIns="180000" anchor="b">
            <a:normAutofit/>
          </a:bodyPr>
          <a:lstStyle>
            <a:lvl1pPr marL="0" indent="0">
              <a:buNone/>
              <a:defRPr sz="1600" b="1">
                <a:solidFill>
                  <a:srgbClr val="979797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 txBox="1">
            <a:spLocks/>
          </p:cNvSpPr>
          <p:nvPr userDrawn="1"/>
        </p:nvSpPr>
        <p:spPr>
          <a:xfrm>
            <a:off x="4762500" y="5865036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4572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B8D5EBED-E9A2-0F4F-BB8C-C465A3387AAD}" type="datetime3">
              <a:rPr lang="sv-SE" smtClean="0"/>
              <a:t>19-05-13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68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F01A3A08-60E5-954E-84F9-9FD91AC9F4EA}" type="datetime3">
              <a:rPr lang="sv-SE" smtClean="0"/>
              <a:t>19-05-13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3774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43487F73-FA63-C54A-ACCA-73FEDBF57B4D}" type="datetime3">
              <a:rPr lang="sv-SE" smtClean="0"/>
              <a:t>19-05-13</a:t>
            </a:fld>
            <a:endParaRPr lang="sv-SE" dirty="0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3118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D1E7A8B2-EC1D-F64E-9F45-B6A7E2837BEA}" type="datetime3">
              <a:rPr lang="sv-SE" smtClean="0"/>
              <a:t>19-05-13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8578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Helsida med 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6403474" y="5967413"/>
            <a:ext cx="2459789" cy="71679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25400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0"/>
          </p:nvPr>
        </p:nvSpPr>
        <p:spPr>
          <a:xfrm>
            <a:off x="374650" y="334963"/>
            <a:ext cx="8394700" cy="6164262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0665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C0C57B9D-EA49-C244-A908-94590E027E61}" type="datetime3">
              <a:rPr lang="sv-SE" smtClean="0"/>
              <a:t>19-05-13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2547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CA2519C3-5B89-2B4A-91B3-4D1544FC85BB}" type="datetime3">
              <a:rPr lang="sv-SE" smtClean="0"/>
              <a:t>19-05-13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1427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923377B3-6BD4-5746-9B13-21CD2409DF50}" type="datetime3">
              <a:rPr lang="sv-SE" smtClean="0"/>
              <a:t>19-05-13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8612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1A498D18-1037-D941-823E-CFFA3148F1FD}" type="datetime3">
              <a:rPr lang="sv-SE" smtClean="0"/>
              <a:t>19-05-13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75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266700" y="241300"/>
            <a:ext cx="8636000" cy="5702300"/>
          </a:xfrm>
          <a:solidFill>
            <a:srgbClr val="F8B247"/>
          </a:solidFill>
          <a:ln>
            <a:noFill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7713" y="1828800"/>
            <a:ext cx="4230687" cy="3657600"/>
          </a:xfrm>
          <a:solidFill>
            <a:schemeClr val="bg1"/>
          </a:solidFill>
          <a:ln>
            <a:noFill/>
          </a:ln>
          <a:effectLst/>
        </p:spPr>
        <p:txBody>
          <a:bodyPr lIns="180000" tIns="180000" rIns="180000" bIns="180000" anchor="ctr">
            <a:noAutofit/>
          </a:bodyPr>
          <a:lstStyle>
            <a:lvl1pPr algn="l">
              <a:defRPr sz="2800" b="0" cap="none">
                <a:solidFill>
                  <a:srgbClr val="979797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7" name="Rubrik 1"/>
          <p:cNvSpPr txBox="1">
            <a:spLocks/>
          </p:cNvSpPr>
          <p:nvPr userDrawn="1"/>
        </p:nvSpPr>
        <p:spPr>
          <a:xfrm>
            <a:off x="7018559" y="506302"/>
            <a:ext cx="2125441" cy="18375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lIns="180000" tIns="180000" rIns="180000" bIns="18000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i="0" kern="1200" cap="none">
                <a:solidFill>
                  <a:srgbClr val="979797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sv-SE" sz="1800" dirty="0"/>
              <a:t>KLICKA HÄR FÖR ATT ÄNDRA FORMAT</a:t>
            </a: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1120D655-C388-364C-961E-5919F776654D}" type="datetime3">
              <a:rPr lang="sv-SE" smtClean="0"/>
              <a:t>19-05-13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47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254000" y="215900"/>
            <a:ext cx="8640000" cy="5702300"/>
          </a:xfrm>
          <a:prstGeom prst="rect">
            <a:avLst/>
          </a:prstGeom>
          <a:solidFill>
            <a:srgbClr val="F8B2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712416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2E5EFC58-3BBE-514A-B39F-D358318F3743}" type="datetime3">
              <a:rPr lang="sv-SE" smtClean="0"/>
              <a:t>19-05-13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562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724EF4DA-A8C4-434F-B983-2B075EEC9F69}" type="datetime3">
              <a:rPr lang="sv-SE" smtClean="0"/>
              <a:t>19-05-13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404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254000" y="215900"/>
            <a:ext cx="8640000" cy="5702300"/>
          </a:xfrm>
          <a:prstGeom prst="rect">
            <a:avLst/>
          </a:prstGeom>
          <a:solidFill>
            <a:srgbClr val="EB73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rgbClr val="FFFFFF"/>
                </a:solidFill>
              </a:defRPr>
            </a:lvl1pPr>
            <a:lvl2pPr>
              <a:defRPr b="0">
                <a:solidFill>
                  <a:srgbClr val="FFFFFF"/>
                </a:solidFill>
              </a:defRPr>
            </a:lvl2pPr>
            <a:lvl3pPr>
              <a:defRPr b="0">
                <a:solidFill>
                  <a:srgbClr val="FFFFFF"/>
                </a:solidFill>
              </a:defRPr>
            </a:lvl3pPr>
            <a:lvl4pPr>
              <a:defRPr b="0">
                <a:solidFill>
                  <a:srgbClr val="FFFFFF"/>
                </a:solidFill>
              </a:defRPr>
            </a:lvl4pPr>
            <a:lvl5pPr>
              <a:defRPr b="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EF76D418-7963-874E-99F3-98EB5EFCAB98}" type="datetime3">
              <a:rPr lang="sv-SE" smtClean="0"/>
              <a:t>19-05-13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449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254000" y="215900"/>
            <a:ext cx="8640000" cy="5702300"/>
          </a:xfrm>
          <a:prstGeom prst="rect">
            <a:avLst/>
          </a:prstGeom>
          <a:solidFill>
            <a:srgbClr val="F7B2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rgbClr val="FFFFFF"/>
                </a:solidFill>
              </a:defRPr>
            </a:lvl1pPr>
            <a:lvl2pPr>
              <a:defRPr b="0">
                <a:solidFill>
                  <a:srgbClr val="FFFFFF"/>
                </a:solidFill>
              </a:defRPr>
            </a:lvl2pPr>
            <a:lvl3pPr>
              <a:defRPr b="0">
                <a:solidFill>
                  <a:srgbClr val="FFFFFF"/>
                </a:solidFill>
              </a:defRPr>
            </a:lvl3pPr>
            <a:lvl4pPr>
              <a:defRPr b="0">
                <a:solidFill>
                  <a:srgbClr val="FFFFFF"/>
                </a:solidFill>
              </a:defRPr>
            </a:lvl4pPr>
            <a:lvl5pPr>
              <a:defRPr b="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8DBAC749-838E-E745-A7EB-B265FB313182}" type="datetime3">
              <a:rPr lang="sv-SE" smtClean="0"/>
              <a:t>19-05-13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252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 2 bilder stå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96632" y="353202"/>
            <a:ext cx="4890168" cy="11430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96632" y="1534730"/>
            <a:ext cx="4890168" cy="452596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281239" y="274638"/>
            <a:ext cx="3140821" cy="3128217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 9"/>
          <p:cNvSpPr>
            <a:spLocks noGrp="1"/>
          </p:cNvSpPr>
          <p:nvPr>
            <p:ph type="pic" sz="quarter" idx="14"/>
          </p:nvPr>
        </p:nvSpPr>
        <p:spPr>
          <a:xfrm>
            <a:off x="281239" y="3456327"/>
            <a:ext cx="3140821" cy="314082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899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och innehåll 3 bilder ligg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0927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457200" y="3676485"/>
            <a:ext cx="2697747" cy="2299201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3223126" y="3676485"/>
            <a:ext cx="2697747" cy="2299201"/>
          </a:xfrm>
        </p:spPr>
        <p:txBody>
          <a:bodyPr/>
          <a:lstStyle/>
          <a:p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5989053" y="3676485"/>
            <a:ext cx="2697747" cy="2299201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E22F4593-A97C-3A4B-BA9D-BC995B6104FD}" type="datetime3">
              <a:rPr lang="sv-SE" smtClean="0"/>
              <a:t>19-05-13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365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/>
          <a:lstStyle/>
          <a:p>
            <a:fld id="{DE51EE4C-1B40-EC44-9443-9490AED9D268}" type="datetime3">
              <a:rPr lang="sv-SE" smtClean="0"/>
              <a:t>19-05-13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Arial"/>
                <a:cs typeface="Arial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004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1500" y="340108"/>
            <a:ext cx="798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1500" y="1521636"/>
            <a:ext cx="798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objekt 7" descr="Energiforsk-logo.png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54949"/>
            <a:ext cx="2136676" cy="479213"/>
          </a:xfrm>
          <a:prstGeom prst="rect">
            <a:avLst/>
          </a:prstGeom>
        </p:spPr>
      </p:pic>
      <p:sp>
        <p:nvSpPr>
          <p:cNvPr id="12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390333" y="6290846"/>
            <a:ext cx="1963534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defRPr>
            </a:lvl1pPr>
          </a:lstStyle>
          <a:p>
            <a:fld id="{1B4CF796-1D0D-444F-BB15-CB254577E40C}" type="datetime3">
              <a:rPr lang="sv-SE" smtClean="0"/>
              <a:t>19-05-13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9262" y="6290846"/>
            <a:ext cx="3691072" cy="365125"/>
          </a:xfrm>
          <a:prstGeom prst="rect">
            <a:avLst/>
          </a:prstGeom>
        </p:spPr>
        <p:txBody>
          <a:bodyPr anchor="ctr"/>
          <a:lstStyle>
            <a:lvl1pPr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65100" y="6290846"/>
            <a:ext cx="59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7B24B"/>
                </a:solidFill>
                <a:latin typeface="Calibri"/>
                <a:cs typeface="Calibri"/>
              </a:defRPr>
            </a:lvl1pPr>
          </a:lstStyle>
          <a:p>
            <a:fld id="{EB1A18F7-CDE8-6B46-A8CC-96A2E6030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5501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5" r:id="rId2"/>
    <p:sldLayoutId id="2147483649" r:id="rId3"/>
    <p:sldLayoutId id="2147483650" r:id="rId4"/>
    <p:sldLayoutId id="2147483664" r:id="rId5"/>
    <p:sldLayoutId id="2147483666" r:id="rId6"/>
    <p:sldLayoutId id="2147483661" r:id="rId7"/>
    <p:sldLayoutId id="2147483663" r:id="rId8"/>
    <p:sldLayoutId id="2147483660" r:id="rId9"/>
    <p:sldLayoutId id="2147483652" r:id="rId10"/>
    <p:sldLayoutId id="2147483653" r:id="rId11"/>
    <p:sldLayoutId id="2147483654" r:id="rId12"/>
    <p:sldLayoutId id="2147483655" r:id="rId13"/>
    <p:sldLayoutId id="2147483662" r:id="rId14"/>
    <p:sldLayoutId id="2147483656" r:id="rId15"/>
    <p:sldLayoutId id="2147483657" r:id="rId16"/>
    <p:sldLayoutId id="2147483658" r:id="rId17"/>
    <p:sldLayoutId id="2147483659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em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iforsk.se/program/teknikbevakning-branslecelle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bild 4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9" b="999"/>
          <a:stretch>
            <a:fillRect/>
          </a:stretch>
        </p:blipFill>
        <p:spPr/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747713" y="1828800"/>
            <a:ext cx="4606257" cy="3657600"/>
          </a:xfrm>
        </p:spPr>
        <p:txBody>
          <a:bodyPr/>
          <a:lstStyle/>
          <a:p>
            <a:r>
              <a:rPr lang="sv-SE" sz="4200" dirty="0" err="1"/>
              <a:t>Fuel</a:t>
            </a:r>
            <a:r>
              <a:rPr lang="sv-SE" sz="4200" dirty="0"/>
              <a:t> Cell Conference 2019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sz="2500" dirty="0"/>
            </a:br>
            <a:r>
              <a:rPr lang="sv-SE" sz="2000" dirty="0"/>
              <a:t>Bertil Wahlund</a:t>
            </a:r>
            <a:br>
              <a:rPr lang="sv-SE" sz="2000" dirty="0"/>
            </a:br>
            <a:r>
              <a:rPr lang="sv-SE" sz="2000" dirty="0"/>
              <a:t>Energiforsk</a:t>
            </a:r>
            <a:br>
              <a:rPr lang="sv-SE" sz="2000" dirty="0"/>
            </a:br>
            <a:br>
              <a:rPr lang="sv-SE" sz="2000" dirty="0"/>
            </a:br>
            <a:endParaRPr lang="sv-SE" sz="1500" dirty="0"/>
          </a:p>
        </p:txBody>
      </p:sp>
    </p:spTree>
    <p:extLst>
      <p:ext uri="{BB962C8B-B14F-4D97-AF65-F5344CB8AC3E}">
        <p14:creationId xmlns:p14="http://schemas.microsoft.com/office/powerpoint/2010/main" val="4043699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1500" y="340108"/>
            <a:ext cx="8179210" cy="1143000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rgbClr val="979797"/>
                </a:solidFill>
              </a:rPr>
              <a:t>New </a:t>
            </a:r>
            <a:r>
              <a:rPr lang="en-GB" altLang="sv-SE" sz="3600" dirty="0"/>
              <a:t>programme Hydrogen and Fuel Cells</a:t>
            </a:r>
          </a:p>
        </p:txBody>
      </p:sp>
      <p:pic>
        <p:nvPicPr>
          <p:cNvPr id="4" name="Platshållare för innehåll 7" descr="En bild som visar bord, inomhus, kopp, sitter&#10;&#10;Automatiskt genererad beskrivning">
            <a:extLst>
              <a:ext uri="{FF2B5EF4-FFF2-40B4-BE49-F238E27FC236}">
                <a16:creationId xmlns:a16="http://schemas.microsoft.com/office/drawing/2014/main" id="{BDD83F62-51EF-1141-9D47-6396D9E647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/>
          <a:stretch/>
        </p:blipFill>
        <p:spPr>
          <a:xfrm>
            <a:off x="545131" y="1650753"/>
            <a:ext cx="8086918" cy="4351338"/>
          </a:xfrm>
        </p:spPr>
      </p:pic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1E1EEFB-EE18-CB43-9191-CBDAFD08DBCD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26844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/>
              <a:t>Interested?</a:t>
            </a:r>
          </a:p>
          <a:p>
            <a:pPr marL="0" indent="0">
              <a:buNone/>
            </a:pPr>
            <a:endParaRPr lang="en-GB" sz="2200" dirty="0"/>
          </a:p>
          <a:p>
            <a:pPr marL="400050" lvl="1" indent="0">
              <a:buNone/>
            </a:pPr>
            <a:r>
              <a:rPr lang="en-GB" sz="2000" dirty="0"/>
              <a:t>Contact</a:t>
            </a:r>
          </a:p>
          <a:p>
            <a:pPr marL="400050" lvl="1" indent="0">
              <a:buNone/>
            </a:pPr>
            <a:r>
              <a:rPr lang="en-GB" sz="2000" dirty="0"/>
              <a:t>Bertil Wahlund</a:t>
            </a:r>
          </a:p>
          <a:p>
            <a:pPr marL="400050" lvl="1" indent="0">
              <a:buNone/>
            </a:pPr>
            <a:r>
              <a:rPr lang="en-GB" sz="2000" dirty="0"/>
              <a:t>Energiforsk</a:t>
            </a:r>
          </a:p>
          <a:p>
            <a:pPr marL="400050" lvl="1" indent="0">
              <a:buNone/>
            </a:pPr>
            <a:r>
              <a:rPr lang="en-GB" dirty="0"/>
              <a:t>070-677 25 22</a:t>
            </a:r>
          </a:p>
          <a:p>
            <a:pPr marL="400050" lvl="1" indent="0">
              <a:buNone/>
            </a:pPr>
            <a:r>
              <a:rPr lang="en-GB" dirty="0" err="1"/>
              <a:t>bertil.wahlund@energiforsk.se</a:t>
            </a:r>
            <a:endParaRPr lang="en-GB" dirty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4814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1500" y="340108"/>
            <a:ext cx="8179210" cy="1143000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rgbClr val="979797"/>
                </a:solidFill>
              </a:rPr>
              <a:t>Thank you</a:t>
            </a:r>
            <a:endParaRPr lang="en-GB" altLang="sv-SE" sz="3600" dirty="0"/>
          </a:p>
        </p:txBody>
      </p:sp>
      <p:pic>
        <p:nvPicPr>
          <p:cNvPr id="4" name="Platshållare för innehåll 7" descr="En bild som visar bord, inomhus, kopp, sitter&#10;&#10;Automatiskt genererad beskrivning">
            <a:extLst>
              <a:ext uri="{FF2B5EF4-FFF2-40B4-BE49-F238E27FC236}">
                <a16:creationId xmlns:a16="http://schemas.microsoft.com/office/drawing/2014/main" id="{BDD83F62-51EF-1141-9D47-6396D9E647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/>
          <a:stretch/>
        </p:blipFill>
        <p:spPr>
          <a:xfrm>
            <a:off x="545131" y="1650753"/>
            <a:ext cx="8086918" cy="4351338"/>
          </a:xfrm>
        </p:spPr>
      </p:pic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1E1EEFB-EE18-CB43-9191-CBDAFD08DBCD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26844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7925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ELF_utantext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6516" y="1715003"/>
            <a:ext cx="1762152" cy="277712"/>
          </a:xfrm>
          <a:prstGeom prst="rect">
            <a:avLst/>
          </a:prstGeom>
        </p:spPr>
      </p:pic>
      <p:pic>
        <p:nvPicPr>
          <p:cNvPr id="3" name="Bild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5064" y="1325464"/>
            <a:ext cx="1448803" cy="588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Bildobjekt 3" descr="SGC_logo_MED_devis.jpe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4868" y="2432798"/>
            <a:ext cx="1548999" cy="672714"/>
          </a:xfrm>
          <a:prstGeom prst="rect">
            <a:avLst/>
          </a:prstGeom>
        </p:spPr>
      </p:pic>
      <p:pic>
        <p:nvPicPr>
          <p:cNvPr id="5" name="Bildobjekt 4" descr="vf_tvårad_100mm_cmyk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6507" y="2806670"/>
            <a:ext cx="1762161" cy="334085"/>
          </a:xfrm>
          <a:prstGeom prst="rect">
            <a:avLst/>
          </a:prstGeom>
        </p:spPr>
      </p:pic>
      <p:pic>
        <p:nvPicPr>
          <p:cNvPr id="6" name="Bildobjekt 5" descr="ef_farg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618" y="4470400"/>
            <a:ext cx="5206915" cy="1163247"/>
          </a:xfrm>
          <a:prstGeom prst="rect">
            <a:avLst/>
          </a:prstGeom>
        </p:spPr>
      </p:pic>
      <p:sp>
        <p:nvSpPr>
          <p:cNvPr id="9" name="Höger klammerparentes 8"/>
          <p:cNvSpPr/>
          <p:nvPr/>
        </p:nvSpPr>
        <p:spPr>
          <a:xfrm rot="5400000">
            <a:off x="4342265" y="1493946"/>
            <a:ext cx="463438" cy="4806157"/>
          </a:xfrm>
          <a:prstGeom prst="rightBrace">
            <a:avLst/>
          </a:prstGeom>
          <a:ln w="38100" cmpd="sng">
            <a:solidFill>
              <a:srgbClr val="9797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5164" tIns="47589" rIns="95164" bIns="47589" rtlCol="0" anchor="ctr"/>
          <a:lstStyle/>
          <a:p>
            <a:pPr algn="ctr" defTabSz="457200"/>
            <a:endParaRPr lang="sv-SE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33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AD90306-DB58-824A-8E13-DF20B855A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268441" cy="4351338"/>
          </a:xfrm>
        </p:spPr>
        <p:txBody>
          <a:bodyPr>
            <a:normAutofit/>
          </a:bodyPr>
          <a:lstStyle/>
          <a:p>
            <a:r>
              <a:rPr lang="sv-SE" sz="2200" dirty="0"/>
              <a:t>Energibolagens verktyg för forskning och innovation </a:t>
            </a:r>
          </a:p>
          <a:p>
            <a:r>
              <a:rPr lang="sv-SE" sz="2200" dirty="0"/>
              <a:t>Driver gemensam efterfrågestyrd forskning och utveckling inom energiområdet på affärsmässiga grunder</a:t>
            </a:r>
          </a:p>
          <a:p>
            <a:r>
              <a:rPr lang="sv-SE" sz="2200" dirty="0"/>
              <a:t>Icke vinstutdelande aktiebolag</a:t>
            </a:r>
          </a:p>
          <a:p>
            <a:r>
              <a:rPr lang="sv-SE" sz="2200" dirty="0"/>
              <a:t>Oberoende</a:t>
            </a:r>
          </a:p>
          <a:p>
            <a:r>
              <a:rPr lang="sv-SE" sz="2200" dirty="0"/>
              <a:t>Ägare: 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C519DD07-40AD-4642-8A56-AA1DEC8AD3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405" y="4698484"/>
            <a:ext cx="1467597" cy="807179"/>
          </a:xfrm>
          <a:prstGeom prst="rect">
            <a:avLst/>
          </a:prstGeom>
        </p:spPr>
      </p:pic>
      <p:pic>
        <p:nvPicPr>
          <p:cNvPr id="12" name="Picture 13">
            <a:extLst>
              <a:ext uri="{FF2B5EF4-FFF2-40B4-BE49-F238E27FC236}">
                <a16:creationId xmlns:a16="http://schemas.microsoft.com/office/drawing/2014/main" id="{8C53FE6E-D572-2B49-A0C7-925CF6E53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146393" y="4970627"/>
            <a:ext cx="1299757" cy="262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3" descr="http://t3.gstatic.com/images?q=tbn:ANd9GcTX3CqtA2ABM1HtW5qy0xRzSRUQdexkvqaRAVM_wenAPh02c7tw">
            <a:extLst>
              <a:ext uri="{FF2B5EF4-FFF2-40B4-BE49-F238E27FC236}">
                <a16:creationId xmlns:a16="http://schemas.microsoft.com/office/drawing/2014/main" id="{B6065D90-A5B2-9B44-8A34-3BF6E546E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895" y="4460254"/>
            <a:ext cx="1127062" cy="1024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8173EB9B-6061-A347-891B-ED790D326D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51" y="4745809"/>
            <a:ext cx="1311985" cy="473748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B09637C3-125F-6742-86BD-F020DBE4F920}"/>
              </a:ext>
            </a:extLst>
          </p:cNvPr>
          <p:cNvSpPr txBox="1">
            <a:spLocks/>
          </p:cNvSpPr>
          <p:nvPr/>
        </p:nvSpPr>
        <p:spPr>
          <a:xfrm>
            <a:off x="571500" y="340108"/>
            <a:ext cx="81792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b="1" i="0" kern="1200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GB" dirty="0">
                <a:solidFill>
                  <a:srgbClr val="979797"/>
                </a:solidFill>
              </a:rPr>
              <a:t>Energiforsk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79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AD90306-DB58-824A-8E13-DF20B855A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268441" cy="4351338"/>
          </a:xfrm>
        </p:spPr>
        <p:txBody>
          <a:bodyPr>
            <a:normAutofit/>
          </a:bodyPr>
          <a:lstStyle/>
          <a:p>
            <a:r>
              <a:rPr lang="en" sz="2200" u="sng" dirty="0"/>
              <a:t>Focus</a:t>
            </a:r>
            <a:r>
              <a:rPr lang="en" sz="2200" dirty="0"/>
              <a:t>: fuel cells, mainly transport and stationary</a:t>
            </a:r>
          </a:p>
          <a:p>
            <a:r>
              <a:rPr lang="en" sz="2200" u="sng" dirty="0"/>
              <a:t>Aim</a:t>
            </a:r>
            <a:r>
              <a:rPr lang="en" sz="2200" dirty="0"/>
              <a:t>: follow the development, provide unbiased information, provide a platform </a:t>
            </a:r>
          </a:p>
          <a:p>
            <a:r>
              <a:rPr lang="en" sz="2200" u="sng" dirty="0"/>
              <a:t>How</a:t>
            </a:r>
            <a:r>
              <a:rPr lang="en" sz="2200" dirty="0"/>
              <a:t>: tech watch projects, technology or pre-studies, dissemination</a:t>
            </a:r>
          </a:p>
          <a:p>
            <a:r>
              <a:rPr lang="en" sz="2200" u="sng" dirty="0"/>
              <a:t>Financing</a:t>
            </a:r>
            <a:r>
              <a:rPr lang="en" sz="2200" dirty="0"/>
              <a:t>: </a:t>
            </a:r>
            <a:r>
              <a:rPr lang="en" sz="2200" dirty="0" err="1"/>
              <a:t>Energimyndigheten</a:t>
            </a:r>
            <a:endParaRPr lang="en" sz="2200" dirty="0"/>
          </a:p>
          <a:p>
            <a:r>
              <a:rPr lang="en" sz="2200" dirty="0"/>
              <a:t>Theme within SEC</a:t>
            </a:r>
          </a:p>
          <a:p>
            <a:r>
              <a:rPr lang="en" sz="2200" dirty="0"/>
              <a:t>Energiforsk project leader</a:t>
            </a:r>
          </a:p>
          <a:p>
            <a:r>
              <a:rPr lang="en" sz="2200" dirty="0"/>
              <a:t>2017 – mid 2019</a:t>
            </a:r>
          </a:p>
          <a:p>
            <a:endParaRPr lang="en" sz="2200" dirty="0"/>
          </a:p>
          <a:p>
            <a:endParaRPr lang="en" sz="2200" dirty="0"/>
          </a:p>
          <a:p>
            <a:endParaRPr lang="sv-SE" sz="2200" dirty="0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B09637C3-125F-6742-86BD-F020DBE4F920}"/>
              </a:ext>
            </a:extLst>
          </p:cNvPr>
          <p:cNvSpPr txBox="1">
            <a:spLocks/>
          </p:cNvSpPr>
          <p:nvPr/>
        </p:nvSpPr>
        <p:spPr>
          <a:xfrm>
            <a:off x="571500" y="340108"/>
            <a:ext cx="81792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b="1" i="0" kern="1200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" dirty="0">
                <a:solidFill>
                  <a:srgbClr val="979797"/>
                </a:solidFill>
              </a:rPr>
              <a:t>Technology watch of Fuel Cells</a:t>
            </a:r>
            <a:endParaRPr lang="en-GB" dirty="0"/>
          </a:p>
        </p:txBody>
      </p:sp>
      <p:pic>
        <p:nvPicPr>
          <p:cNvPr id="8" name="Bildobjekt 7" descr="Illustrationer, bänslecell.jpg">
            <a:extLst>
              <a:ext uri="{FF2B5EF4-FFF2-40B4-BE49-F238E27FC236}">
                <a16:creationId xmlns:a16="http://schemas.microsoft.com/office/drawing/2014/main" id="{48185537-0B3A-8E47-A550-9468BD61778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920" y="340107"/>
            <a:ext cx="2178645" cy="148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6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AD90306-DB58-824A-8E13-DF20B855A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268441" cy="4351338"/>
          </a:xfrm>
        </p:spPr>
        <p:txBody>
          <a:bodyPr>
            <a:normAutofit/>
          </a:bodyPr>
          <a:lstStyle/>
          <a:p>
            <a:endParaRPr lang="en" sz="2200" dirty="0"/>
          </a:p>
          <a:p>
            <a:endParaRPr lang="en" sz="2200" dirty="0"/>
          </a:p>
          <a:p>
            <a:endParaRPr lang="sv-SE" sz="2200" dirty="0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B09637C3-125F-6742-86BD-F020DBE4F920}"/>
              </a:ext>
            </a:extLst>
          </p:cNvPr>
          <p:cNvSpPr txBox="1">
            <a:spLocks/>
          </p:cNvSpPr>
          <p:nvPr/>
        </p:nvSpPr>
        <p:spPr>
          <a:xfrm>
            <a:off x="571500" y="340108"/>
            <a:ext cx="81792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b="1" i="0" kern="1200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" dirty="0">
                <a:solidFill>
                  <a:srgbClr val="979797"/>
                </a:solidFill>
              </a:rPr>
              <a:t>Technology watch of Fuel Cells</a:t>
            </a:r>
            <a:endParaRPr lang="en-GB" dirty="0"/>
          </a:p>
        </p:txBody>
      </p:sp>
      <p:pic>
        <p:nvPicPr>
          <p:cNvPr id="8" name="Bildobjekt 7" descr="Illustrationer, bänslecell.jpg">
            <a:extLst>
              <a:ext uri="{FF2B5EF4-FFF2-40B4-BE49-F238E27FC236}">
                <a16:creationId xmlns:a16="http://schemas.microsoft.com/office/drawing/2014/main" id="{48185537-0B3A-8E47-A550-9468BD61778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920" y="340107"/>
            <a:ext cx="2178645" cy="1485517"/>
          </a:xfrm>
          <a:prstGeom prst="rect">
            <a:avLst/>
          </a:prstGeom>
        </p:spPr>
      </p:pic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75C0406B-9626-3943-9E22-8B9B5A961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228"/>
              </p:ext>
            </p:extLst>
          </p:nvPr>
        </p:nvGraphicFramePr>
        <p:xfrm>
          <a:off x="693682" y="1483108"/>
          <a:ext cx="7003484" cy="4470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3484">
                  <a:extLst>
                    <a:ext uri="{9D8B030D-6E8A-4147-A177-3AD203B41FA5}">
                      <a16:colId xmlns:a16="http://schemas.microsoft.com/office/drawing/2014/main" val="1437367962"/>
                    </a:ext>
                  </a:extLst>
                </a:gridCol>
              </a:tblGrid>
              <a:tr h="357267"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PROJECTS 2017-2019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86583032"/>
                  </a:ext>
                </a:extLst>
              </a:tr>
              <a:tr h="457017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Praktiska tillämpningar av bränsleceller i tunga fordon, SP </a:t>
                      </a:r>
                      <a:r>
                        <a:rPr lang="sv-SE" sz="14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Viktoria</a:t>
                      </a:r>
                      <a:r>
                        <a:rPr lang="sv-SE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sv-SE" sz="14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18242941"/>
                  </a:ext>
                </a:extLst>
              </a:tr>
              <a:tr h="457017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Fuel cell vehicles and systems for transports of construction materials in cities, TFK</a:t>
                      </a:r>
                      <a:endParaRPr lang="sv-SE" sz="1400" b="0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21060558"/>
                  </a:ext>
                </a:extLst>
              </a:tr>
              <a:tr h="45701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Hydrogen fuel cell trucks 2030 – next step, Rise Viktoria</a:t>
                      </a:r>
                      <a:endParaRPr lang="sv-SE" sz="1400" b="0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90825288"/>
                  </a:ext>
                </a:extLst>
              </a:tr>
              <a:tr h="4570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4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Can fuel cells become a mass produced option globally for heavy duty trucks 2030+?, Chalmers </a:t>
                      </a:r>
                      <a:endParaRPr lang="sv-SE" sz="1400" b="0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21404918"/>
                  </a:ext>
                </a:extLst>
              </a:tr>
              <a:tr h="457017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Projektering för utveckling av el- och bränslecellsdrivna dragfordon, BW konstruktion AB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44096662"/>
                  </a:ext>
                </a:extLst>
              </a:tr>
              <a:tr h="457017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Kostnadsfunktion för bränslecellssystemet, </a:t>
                      </a:r>
                      <a:r>
                        <a:rPr lang="sv-SE" sz="1400" b="0" kern="1200" dirty="0" err="1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Rise</a:t>
                      </a:r>
                      <a:r>
                        <a:rPr lang="sv-SE" sz="14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Viktoria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44346063"/>
                  </a:ext>
                </a:extLst>
              </a:tr>
              <a:tr h="457017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Att lagra vätgas, </a:t>
                      </a:r>
                      <a:r>
                        <a:rPr lang="sv-SE" sz="1400" b="0" kern="1200" dirty="0" err="1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Rise</a:t>
                      </a:r>
                      <a:r>
                        <a:rPr lang="sv-SE" sz="14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Viktoria &amp; </a:t>
                      </a:r>
                      <a:r>
                        <a:rPr lang="sv-SE" sz="1400" b="0" kern="1200" dirty="0" err="1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Sweco</a:t>
                      </a:r>
                      <a:endParaRPr lang="sv-SE" sz="1400" b="0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81378651"/>
                  </a:ext>
                </a:extLst>
              </a:tr>
              <a:tr h="457017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Bränslecellsdrivna lastcykelfordon med extra funktionalitet, mini-demo, </a:t>
                      </a:r>
                      <a:r>
                        <a:rPr lang="sv-SE" sz="1400" b="0" kern="1200" dirty="0" err="1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Rise</a:t>
                      </a:r>
                      <a:r>
                        <a:rPr lang="sv-SE" sz="14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SP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63617510"/>
                  </a:ext>
                </a:extLst>
              </a:tr>
              <a:tr h="457017">
                <a:tc>
                  <a:txBody>
                    <a:bodyPr/>
                    <a:lstStyle/>
                    <a:p>
                      <a:pPr algn="l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Bränsleceller i fordon och hanteringsmaskiner i intermodala transportsystem, TFK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28056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335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AD90306-DB58-824A-8E13-DF20B855A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268441" cy="4351338"/>
          </a:xfrm>
        </p:spPr>
        <p:txBody>
          <a:bodyPr>
            <a:normAutofit/>
          </a:bodyPr>
          <a:lstStyle/>
          <a:p>
            <a:endParaRPr lang="en" sz="2200" dirty="0"/>
          </a:p>
          <a:p>
            <a:endParaRPr lang="en" sz="2200" dirty="0"/>
          </a:p>
          <a:p>
            <a:endParaRPr lang="en" sz="2200" dirty="0"/>
          </a:p>
          <a:p>
            <a:endParaRPr lang="en" sz="2200" dirty="0"/>
          </a:p>
          <a:p>
            <a:endParaRPr lang="en" sz="2200" dirty="0"/>
          </a:p>
          <a:p>
            <a:endParaRPr lang="en" sz="2200" dirty="0"/>
          </a:p>
          <a:p>
            <a:endParaRPr lang="en" sz="2200" dirty="0"/>
          </a:p>
          <a:p>
            <a:r>
              <a:rPr lang="en" sz="1800" dirty="0"/>
              <a:t>Results presented today</a:t>
            </a:r>
          </a:p>
          <a:p>
            <a:r>
              <a:rPr lang="en" sz="1800" dirty="0"/>
              <a:t>Reports at Energiforsk and SEC webpages</a:t>
            </a:r>
            <a:br>
              <a:rPr lang="en" sz="1800" dirty="0"/>
            </a:br>
            <a:r>
              <a:rPr lang="sv-SE" sz="1800" dirty="0">
                <a:hlinkClick r:id="rId3"/>
              </a:rPr>
              <a:t>http://www.energiforsk.se/program/teknikbevakning-bransleceller/</a:t>
            </a:r>
            <a:endParaRPr lang="sv-SE" sz="1800" dirty="0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B09637C3-125F-6742-86BD-F020DBE4F920}"/>
              </a:ext>
            </a:extLst>
          </p:cNvPr>
          <p:cNvSpPr txBox="1">
            <a:spLocks/>
          </p:cNvSpPr>
          <p:nvPr/>
        </p:nvSpPr>
        <p:spPr>
          <a:xfrm>
            <a:off x="571500" y="340108"/>
            <a:ext cx="81792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b="1" i="0" kern="1200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" dirty="0">
                <a:solidFill>
                  <a:srgbClr val="979797"/>
                </a:solidFill>
              </a:rPr>
              <a:t>Technology watch of Fuel Cells</a:t>
            </a:r>
            <a:endParaRPr lang="en-GB" dirty="0"/>
          </a:p>
        </p:txBody>
      </p:sp>
      <p:pic>
        <p:nvPicPr>
          <p:cNvPr id="8" name="Bildobjekt 7" descr="Illustrationer, bänslecell.jpg">
            <a:extLst>
              <a:ext uri="{FF2B5EF4-FFF2-40B4-BE49-F238E27FC236}">
                <a16:creationId xmlns:a16="http://schemas.microsoft.com/office/drawing/2014/main" id="{48185537-0B3A-8E47-A550-9468BD61778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920" y="340107"/>
            <a:ext cx="2178645" cy="1485517"/>
          </a:xfrm>
          <a:prstGeom prst="rect">
            <a:avLst/>
          </a:prstGeom>
        </p:spPr>
      </p:pic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75C0406B-9626-3943-9E22-8B9B5A961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78077"/>
              </p:ext>
            </p:extLst>
          </p:nvPr>
        </p:nvGraphicFramePr>
        <p:xfrm>
          <a:off x="693682" y="1483107"/>
          <a:ext cx="6980333" cy="2266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80333">
                  <a:extLst>
                    <a:ext uri="{9D8B030D-6E8A-4147-A177-3AD203B41FA5}">
                      <a16:colId xmlns:a16="http://schemas.microsoft.com/office/drawing/2014/main" val="1437367962"/>
                    </a:ext>
                  </a:extLst>
                </a:gridCol>
              </a:tblGrid>
              <a:tr h="322544">
                <a:tc>
                  <a:txBody>
                    <a:bodyPr/>
                    <a:lstStyle/>
                    <a:p>
                      <a:pPr hangingPunct="0">
                        <a:lnSpc>
                          <a:spcPts val="13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PROJECTS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86583032"/>
                  </a:ext>
                </a:extLst>
              </a:tr>
              <a:tr h="486062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Teknikbevakning bränslecellsområdet med fokus på stationära tillämpningar, </a:t>
                      </a:r>
                      <a:r>
                        <a:rPr lang="sv-SE" sz="1400" b="0" kern="1200" dirty="0" err="1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Sweco</a:t>
                      </a:r>
                      <a:endParaRPr lang="sv-SE" sz="1400" b="0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63180921"/>
                  </a:ext>
                </a:extLst>
              </a:tr>
              <a:tr h="486062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Teknikbevakning avseende SOFC och FC modellering, LTH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87480944"/>
                  </a:ext>
                </a:extLst>
              </a:tr>
              <a:tr h="4860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Teknikbevakning SOFC (and SOEC), Chalmers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02338133"/>
                  </a:ext>
                </a:extLst>
              </a:tr>
              <a:tr h="486062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v-SE" sz="14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Syntesrapport 2016 -2017 &amp; 2019, </a:t>
                      </a:r>
                      <a:r>
                        <a:rPr lang="en-US" sz="14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Rise Viktoria/</a:t>
                      </a:r>
                      <a:r>
                        <a:rPr lang="en-US" sz="1400" b="0" kern="1200" dirty="0" err="1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Sweco</a:t>
                      </a:r>
                      <a:endParaRPr lang="sv-SE" sz="1400" b="0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846482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390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AD90306-DB58-824A-8E13-DF20B855A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26844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3800" b="1" dirty="0">
                <a:solidFill>
                  <a:srgbClr val="979797"/>
                </a:solidFill>
                <a:ea typeface="+mj-ea"/>
              </a:rPr>
              <a:t>New </a:t>
            </a:r>
            <a:r>
              <a:rPr lang="en-GB" altLang="sv-SE" sz="3800" b="1" dirty="0">
                <a:solidFill>
                  <a:srgbClr val="979797"/>
                </a:solidFill>
                <a:ea typeface="+mj-ea"/>
              </a:rPr>
              <a:t>programme </a:t>
            </a:r>
          </a:p>
          <a:p>
            <a:pPr marL="0" indent="0">
              <a:buNone/>
            </a:pPr>
            <a:r>
              <a:rPr lang="en-GB" altLang="sv-SE" sz="3800" b="1" dirty="0">
                <a:solidFill>
                  <a:srgbClr val="979797"/>
                </a:solidFill>
                <a:ea typeface="+mj-ea"/>
              </a:rPr>
              <a:t>Hydrogen </a:t>
            </a:r>
            <a:r>
              <a:rPr lang="en-GB" altLang="sv-SE" sz="3800" b="1" i="1" dirty="0">
                <a:solidFill>
                  <a:srgbClr val="979797"/>
                </a:solidFill>
                <a:ea typeface="+mj-ea"/>
              </a:rPr>
              <a:t>and</a:t>
            </a:r>
            <a:r>
              <a:rPr lang="en-GB" altLang="sv-SE" sz="3800" b="1" dirty="0">
                <a:solidFill>
                  <a:srgbClr val="979797"/>
                </a:solidFill>
                <a:ea typeface="+mj-ea"/>
              </a:rPr>
              <a:t> Fuel Cells</a:t>
            </a:r>
            <a:endParaRPr lang="en-GB" sz="3800" b="1" dirty="0">
              <a:solidFill>
                <a:srgbClr val="979797"/>
              </a:solidFill>
              <a:ea typeface="+mj-ea"/>
            </a:endParaRPr>
          </a:p>
          <a:p>
            <a:pPr marL="0" indent="0">
              <a:buNone/>
            </a:pPr>
            <a:endParaRPr lang="en-GB" sz="3800" b="1" dirty="0">
              <a:solidFill>
                <a:srgbClr val="979797"/>
              </a:solidFill>
              <a:ea typeface="+mj-ea"/>
            </a:endParaRPr>
          </a:p>
          <a:p>
            <a:endParaRPr lang="en-GB" sz="2200" dirty="0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B09637C3-125F-6742-86BD-F020DBE4F920}"/>
              </a:ext>
            </a:extLst>
          </p:cNvPr>
          <p:cNvSpPr txBox="1">
            <a:spLocks/>
          </p:cNvSpPr>
          <p:nvPr/>
        </p:nvSpPr>
        <p:spPr>
          <a:xfrm>
            <a:off x="571500" y="340108"/>
            <a:ext cx="81792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b="1" i="0" kern="1200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GB" dirty="0">
                <a:solidFill>
                  <a:srgbClr val="979797"/>
                </a:solidFill>
              </a:rPr>
              <a:t>What’s next?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87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AD90306-DB58-824A-8E13-DF20B855A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268441" cy="4351338"/>
          </a:xfrm>
        </p:spPr>
        <p:txBody>
          <a:bodyPr>
            <a:normAutofit lnSpcReduction="10000"/>
          </a:bodyPr>
          <a:lstStyle/>
          <a:p>
            <a:r>
              <a:rPr lang="en-GB" sz="2200" dirty="0"/>
              <a:t>Focus: Hydrogen </a:t>
            </a:r>
            <a:r>
              <a:rPr lang="en-GB" sz="2200" i="1" u="sng" dirty="0"/>
              <a:t>and</a:t>
            </a:r>
            <a:r>
              <a:rPr lang="en-GB" sz="2200" dirty="0"/>
              <a:t> fuel cells</a:t>
            </a:r>
          </a:p>
          <a:p>
            <a:r>
              <a:rPr lang="en-GB" sz="2200" dirty="0"/>
              <a:t>Who: Stakeholders over the entire value chain</a:t>
            </a:r>
          </a:p>
          <a:p>
            <a:pPr lvl="1"/>
            <a:r>
              <a:rPr lang="en-GB" sz="2000" dirty="0"/>
              <a:t>producers, distributors, users, municipalities, suppliers of fuel cells and components and materials</a:t>
            </a:r>
          </a:p>
          <a:p>
            <a:r>
              <a:rPr lang="en-GB" sz="2200" dirty="0"/>
              <a:t>How: Conduct technology watch and R&amp;D</a:t>
            </a:r>
          </a:p>
          <a:p>
            <a:r>
              <a:rPr lang="en-GB" sz="2200" dirty="0"/>
              <a:t>Aim: to f</a:t>
            </a:r>
            <a:r>
              <a:rPr lang="en" sz="2200" dirty="0" err="1"/>
              <a:t>ollow</a:t>
            </a:r>
            <a:r>
              <a:rPr lang="en" sz="2200" dirty="0"/>
              <a:t> the development, provide unbiased </a:t>
            </a:r>
            <a:r>
              <a:rPr lang="en-GB" sz="2200" dirty="0"/>
              <a:t>and updated </a:t>
            </a:r>
            <a:r>
              <a:rPr lang="en" sz="2200" dirty="0"/>
              <a:t>information, provide a platform</a:t>
            </a:r>
          </a:p>
          <a:p>
            <a:r>
              <a:rPr lang="en-GB" sz="2200" dirty="0"/>
              <a:t>Industry financed, level up with state funds when possible</a:t>
            </a:r>
          </a:p>
          <a:p>
            <a:pPr lvl="1"/>
            <a:r>
              <a:rPr lang="en-GB" sz="2000" dirty="0"/>
              <a:t>project packages?</a:t>
            </a:r>
          </a:p>
          <a:p>
            <a:r>
              <a:rPr lang="en-GB" sz="2200" dirty="0"/>
              <a:t>Steering committee with participating companies</a:t>
            </a:r>
          </a:p>
          <a:p>
            <a:r>
              <a:rPr lang="en-GB" sz="2200" dirty="0"/>
              <a:t>Cooperation with SEC</a:t>
            </a:r>
          </a:p>
          <a:p>
            <a:r>
              <a:rPr lang="en-GB" sz="2200" dirty="0"/>
              <a:t>Preliminary project period: 2019-09-01 – 2022-09-01</a:t>
            </a:r>
          </a:p>
          <a:p>
            <a:endParaRPr lang="en-GB" sz="2200" dirty="0"/>
          </a:p>
          <a:p>
            <a:endParaRPr lang="en-GB" sz="2200" dirty="0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B09637C3-125F-6742-86BD-F020DBE4F920}"/>
              </a:ext>
            </a:extLst>
          </p:cNvPr>
          <p:cNvSpPr txBox="1">
            <a:spLocks/>
          </p:cNvSpPr>
          <p:nvPr/>
        </p:nvSpPr>
        <p:spPr>
          <a:xfrm>
            <a:off x="571500" y="340108"/>
            <a:ext cx="81792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b="1" i="0" kern="1200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GB" dirty="0">
                <a:solidFill>
                  <a:srgbClr val="979797"/>
                </a:solidFill>
              </a:rPr>
              <a:t>New </a:t>
            </a:r>
            <a:r>
              <a:rPr lang="en-GB" altLang="sv-SE" sz="3600" dirty="0"/>
              <a:t>programme Hydrogen and Fuel Cells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299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AD90306-DB58-824A-8E13-DF20B855A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268441" cy="4351338"/>
          </a:xfrm>
        </p:spPr>
        <p:txBody>
          <a:bodyPr>
            <a:normAutofit fontScale="92500" lnSpcReduction="10000"/>
          </a:bodyPr>
          <a:lstStyle/>
          <a:p>
            <a:r>
              <a:rPr lang="en-GB" sz="2200" dirty="0"/>
              <a:t>Transport</a:t>
            </a:r>
          </a:p>
          <a:p>
            <a:pPr lvl="1"/>
            <a:r>
              <a:rPr lang="en-GB" sz="2000" dirty="0"/>
              <a:t>Heavy applications (busses &amp; trucks), working machines,</a:t>
            </a:r>
            <a:br>
              <a:rPr lang="en-GB" sz="2000" dirty="0"/>
            </a:br>
            <a:r>
              <a:rPr lang="en-GB" sz="2000" dirty="0"/>
              <a:t>rail bound, marine</a:t>
            </a:r>
          </a:p>
          <a:p>
            <a:pPr lvl="1"/>
            <a:r>
              <a:rPr lang="en-GB" sz="2000" dirty="0"/>
              <a:t>Comparisons and analyses, market and technology status</a:t>
            </a:r>
          </a:p>
          <a:p>
            <a:r>
              <a:rPr lang="en-GB" sz="2200" dirty="0"/>
              <a:t>Stationary</a:t>
            </a:r>
          </a:p>
          <a:p>
            <a:pPr lvl="1"/>
            <a:r>
              <a:rPr lang="en-GB" sz="2000" dirty="0"/>
              <a:t>Role for fuel cells and electrolysers in energy systems, integration of hydrogen and fuel cells, production and utilisation</a:t>
            </a:r>
          </a:p>
          <a:p>
            <a:pPr lvl="1"/>
            <a:r>
              <a:rPr lang="en-GB" sz="2000" dirty="0"/>
              <a:t>Back up power</a:t>
            </a:r>
          </a:p>
          <a:p>
            <a:r>
              <a:rPr lang="en-GB" sz="2200" dirty="0"/>
              <a:t>Production of hydrogen (and electro fuels)</a:t>
            </a:r>
          </a:p>
          <a:p>
            <a:pPr lvl="1"/>
            <a:r>
              <a:rPr lang="en-GB" sz="2000" dirty="0"/>
              <a:t>Comparisons of different electro fuels (H2, methane, ammonia …), power-2-X, local reforming</a:t>
            </a:r>
          </a:p>
          <a:p>
            <a:r>
              <a:rPr lang="en-GB" sz="2200" dirty="0"/>
              <a:t>Energy storage for hydrogen</a:t>
            </a:r>
          </a:p>
          <a:p>
            <a:pPr lvl="1"/>
            <a:r>
              <a:rPr lang="en-GB" sz="2000" dirty="0"/>
              <a:t>Chemical, </a:t>
            </a:r>
            <a:r>
              <a:rPr lang="en-GB" sz="2000" dirty="0" err="1"/>
              <a:t>cryo</a:t>
            </a:r>
            <a:r>
              <a:rPr lang="en-GB" sz="2000" dirty="0"/>
              <a:t> …</a:t>
            </a:r>
          </a:p>
          <a:p>
            <a:pPr lvl="1"/>
            <a:endParaRPr lang="en-GB" sz="2000" dirty="0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B09637C3-125F-6742-86BD-F020DBE4F920}"/>
              </a:ext>
            </a:extLst>
          </p:cNvPr>
          <p:cNvSpPr txBox="1">
            <a:spLocks/>
          </p:cNvSpPr>
          <p:nvPr/>
        </p:nvSpPr>
        <p:spPr>
          <a:xfrm>
            <a:off x="571500" y="340108"/>
            <a:ext cx="81792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b="1" i="0" kern="1200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GB" dirty="0">
                <a:solidFill>
                  <a:srgbClr val="979797"/>
                </a:solidFill>
              </a:rPr>
              <a:t>New </a:t>
            </a:r>
            <a:r>
              <a:rPr lang="en-GB" altLang="sv-SE" sz="3600" dirty="0"/>
              <a:t>programme Hydrogen and Fuel Cells</a:t>
            </a:r>
          </a:p>
          <a:p>
            <a:r>
              <a:rPr lang="en-GB" sz="3600" dirty="0"/>
              <a:t>Example of topics, based on interest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842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nergiforsk">
      <a:dk1>
        <a:sysClr val="windowText" lastClr="000000"/>
      </a:dk1>
      <a:lt1>
        <a:sysClr val="window" lastClr="FFFFFF"/>
      </a:lt1>
      <a:dk2>
        <a:srgbClr val="979797"/>
      </a:dk2>
      <a:lt2>
        <a:srgbClr val="E8E8E8"/>
      </a:lt2>
      <a:accent1>
        <a:srgbClr val="F7B24B"/>
      </a:accent1>
      <a:accent2>
        <a:srgbClr val="E6720C"/>
      </a:accent2>
      <a:accent3>
        <a:srgbClr val="57662F"/>
      </a:accent3>
      <a:accent4>
        <a:srgbClr val="236687"/>
      </a:accent4>
      <a:accent5>
        <a:srgbClr val="514A61"/>
      </a:accent5>
      <a:accent6>
        <a:srgbClr val="768C41"/>
      </a:accent6>
      <a:hlink>
        <a:srgbClr val="2A82AF"/>
      </a:hlink>
      <a:folHlink>
        <a:srgbClr val="72688C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21F61E19D455348AECBDB7DD7482659" ma:contentTypeVersion="7" ma:contentTypeDescription="Skapa ett nytt dokument." ma:contentTypeScope="" ma:versionID="540dc4222834fc042bac8afd03c7f07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f43fb9e317cb8e1ea08f3cb4603d3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Nonsenskolum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117162-C438-4839-A42B-E8426C2530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AD733C-0331-4609-A4EF-8EFD6AAA9B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D6A73CA-59F8-4E4E-A95B-DDBE09457EE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37895</TotalTime>
  <Words>390</Words>
  <Application>Microsoft Macintosh PowerPoint</Application>
  <PresentationFormat>Bildspel på skärmen (4:3)</PresentationFormat>
  <Paragraphs>90</Paragraphs>
  <Slides>11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Office-tema</vt:lpstr>
      <vt:lpstr>Fuel Cell Conference 2019    Bertil Wahlund Energiforsk 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New programme Hydrogen and Fuel Cells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Åsa Olsson</dc:creator>
  <cp:lastModifiedBy>Bertil Wahlund</cp:lastModifiedBy>
  <cp:revision>535</cp:revision>
  <cp:lastPrinted>2017-09-12T10:16:33Z</cp:lastPrinted>
  <dcterms:created xsi:type="dcterms:W3CDTF">2015-03-05T23:11:48Z</dcterms:created>
  <dcterms:modified xsi:type="dcterms:W3CDTF">2019-05-13T12:28:45Z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0x010100521F61E19D455348AECBDB7DD7482659</vt:lpwstr>
  </property>
</Properties>
</file>