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9" r:id="rId3"/>
    <p:sldId id="260" r:id="rId4"/>
    <p:sldId id="256" r:id="rId5"/>
    <p:sldId id="257" r:id="rId6"/>
    <p:sldId id="258" r:id="rId7"/>
    <p:sldId id="261" r:id="rId8"/>
    <p:sldId id="262" r:id="rId9"/>
    <p:sldId id="263" r:id="rId10"/>
    <p:sldId id="264" r:id="rId11"/>
    <p:sldId id="265" r:id="rId12"/>
    <p:sldId id="266"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29CA4F-517A-4EF6-A658-C99C1A4489F7}" v="30" dt="2023-11-29T14:30:37.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614" autoAdjust="0"/>
  </p:normalViewPr>
  <p:slideViewPr>
    <p:cSldViewPr snapToGrid="0">
      <p:cViewPr varScale="1">
        <p:scale>
          <a:sx n="99" d="100"/>
          <a:sy n="99" d="100"/>
        </p:scale>
        <p:origin x="9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8C4D7-68D3-4C57-B3D4-EF0A534DFD7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4B9A8CB-71C7-4329-89CA-30CD45729B3C}">
      <dgm:prSet/>
      <dgm:spPr/>
      <dgm:t>
        <a:bodyPr/>
        <a:lstStyle/>
        <a:p>
          <a:r>
            <a:rPr lang="en-GB"/>
            <a:t>Varför ska man besöka Hydrogen Week?</a:t>
          </a:r>
          <a:endParaRPr lang="en-US"/>
        </a:p>
      </dgm:t>
    </dgm:pt>
    <dgm:pt modelId="{23FDBB7C-607C-48EE-B89C-4024665CB79F}" type="parTrans" cxnId="{D5A3F584-4A2A-424D-8B9F-F2B5BFF0C1C0}">
      <dgm:prSet/>
      <dgm:spPr/>
      <dgm:t>
        <a:bodyPr/>
        <a:lstStyle/>
        <a:p>
          <a:endParaRPr lang="en-US"/>
        </a:p>
      </dgm:t>
    </dgm:pt>
    <dgm:pt modelId="{1F69C23F-2F03-493E-BD18-63EE9F48EA97}" type="sibTrans" cxnId="{D5A3F584-4A2A-424D-8B9F-F2B5BFF0C1C0}">
      <dgm:prSet/>
      <dgm:spPr/>
      <dgm:t>
        <a:bodyPr/>
        <a:lstStyle/>
        <a:p>
          <a:endParaRPr lang="en-US"/>
        </a:p>
      </dgm:t>
    </dgm:pt>
    <dgm:pt modelId="{DD30493D-8FBE-4391-9EDB-EFF12AF69AC1}">
      <dgm:prSet/>
      <dgm:spPr/>
      <dgm:t>
        <a:bodyPr/>
        <a:lstStyle/>
        <a:p>
          <a:r>
            <a:rPr lang="en-GB"/>
            <a:t>Konferensen har växt, kommer den fortsätta göra det?</a:t>
          </a:r>
          <a:endParaRPr lang="en-US"/>
        </a:p>
      </dgm:t>
    </dgm:pt>
    <dgm:pt modelId="{9E70CD33-7554-4CEB-A435-85FAA2386A2F}" type="parTrans" cxnId="{ED030AD3-F54D-4E56-BDEA-8D6AE32A2254}">
      <dgm:prSet/>
      <dgm:spPr/>
      <dgm:t>
        <a:bodyPr/>
        <a:lstStyle/>
        <a:p>
          <a:endParaRPr lang="en-US"/>
        </a:p>
      </dgm:t>
    </dgm:pt>
    <dgm:pt modelId="{4FCA7657-281F-4ECE-8DCC-53CCE9E6F565}" type="sibTrans" cxnId="{ED030AD3-F54D-4E56-BDEA-8D6AE32A2254}">
      <dgm:prSet/>
      <dgm:spPr/>
      <dgm:t>
        <a:bodyPr/>
        <a:lstStyle/>
        <a:p>
          <a:endParaRPr lang="en-US"/>
        </a:p>
      </dgm:t>
    </dgm:pt>
    <dgm:pt modelId="{82CA4232-966B-4ECF-B75C-B9E8B794C3EF}">
      <dgm:prSet/>
      <dgm:spPr/>
      <dgm:t>
        <a:bodyPr/>
        <a:lstStyle/>
        <a:p>
          <a:r>
            <a:rPr lang="en-GB"/>
            <a:t>Kommer det finnas fortsatt mycket pengar till forskning?</a:t>
          </a:r>
          <a:endParaRPr lang="en-US"/>
        </a:p>
      </dgm:t>
    </dgm:pt>
    <dgm:pt modelId="{6ADE095F-718F-41F5-9BDE-2D914DB9F830}" type="parTrans" cxnId="{862C35C0-0F7E-4AA4-A200-B07C5DF3AD45}">
      <dgm:prSet/>
      <dgm:spPr/>
      <dgm:t>
        <a:bodyPr/>
        <a:lstStyle/>
        <a:p>
          <a:endParaRPr lang="en-US"/>
        </a:p>
      </dgm:t>
    </dgm:pt>
    <dgm:pt modelId="{4F4E346C-49B3-4430-90FD-40DB120BB7D4}" type="sibTrans" cxnId="{862C35C0-0F7E-4AA4-A200-B07C5DF3AD45}">
      <dgm:prSet/>
      <dgm:spPr/>
      <dgm:t>
        <a:bodyPr/>
        <a:lstStyle/>
        <a:p>
          <a:endParaRPr lang="en-US"/>
        </a:p>
      </dgm:t>
    </dgm:pt>
    <dgm:pt modelId="{7EEA7E1E-D72F-49E7-B293-2F80800AA6E2}" type="pres">
      <dgm:prSet presAssocID="{E118C4D7-68D3-4C57-B3D4-EF0A534DFD7D}" presName="linear" presStyleCnt="0">
        <dgm:presLayoutVars>
          <dgm:animLvl val="lvl"/>
          <dgm:resizeHandles val="exact"/>
        </dgm:presLayoutVars>
      </dgm:prSet>
      <dgm:spPr/>
    </dgm:pt>
    <dgm:pt modelId="{C0960C1B-740B-4510-B09E-F26EF52D36E1}" type="pres">
      <dgm:prSet presAssocID="{A4B9A8CB-71C7-4329-89CA-30CD45729B3C}" presName="parentText" presStyleLbl="node1" presStyleIdx="0" presStyleCnt="3">
        <dgm:presLayoutVars>
          <dgm:chMax val="0"/>
          <dgm:bulletEnabled val="1"/>
        </dgm:presLayoutVars>
      </dgm:prSet>
      <dgm:spPr/>
    </dgm:pt>
    <dgm:pt modelId="{768CFB41-1546-4D77-9928-362CD7F5C22D}" type="pres">
      <dgm:prSet presAssocID="{1F69C23F-2F03-493E-BD18-63EE9F48EA97}" presName="spacer" presStyleCnt="0"/>
      <dgm:spPr/>
    </dgm:pt>
    <dgm:pt modelId="{AD4CE64C-BA63-4812-A046-924CE70E6376}" type="pres">
      <dgm:prSet presAssocID="{DD30493D-8FBE-4391-9EDB-EFF12AF69AC1}" presName="parentText" presStyleLbl="node1" presStyleIdx="1" presStyleCnt="3">
        <dgm:presLayoutVars>
          <dgm:chMax val="0"/>
          <dgm:bulletEnabled val="1"/>
        </dgm:presLayoutVars>
      </dgm:prSet>
      <dgm:spPr/>
    </dgm:pt>
    <dgm:pt modelId="{B931EDA6-1DFC-40B2-89EC-85D7E704248B}" type="pres">
      <dgm:prSet presAssocID="{4FCA7657-281F-4ECE-8DCC-53CCE9E6F565}" presName="spacer" presStyleCnt="0"/>
      <dgm:spPr/>
    </dgm:pt>
    <dgm:pt modelId="{FF78A964-320D-4660-8536-8A783E9C19DC}" type="pres">
      <dgm:prSet presAssocID="{82CA4232-966B-4ECF-B75C-B9E8B794C3EF}" presName="parentText" presStyleLbl="node1" presStyleIdx="2" presStyleCnt="3">
        <dgm:presLayoutVars>
          <dgm:chMax val="0"/>
          <dgm:bulletEnabled val="1"/>
        </dgm:presLayoutVars>
      </dgm:prSet>
      <dgm:spPr/>
    </dgm:pt>
  </dgm:ptLst>
  <dgm:cxnLst>
    <dgm:cxn modelId="{944F693A-B5DC-4530-9088-D9E35D813CB9}" type="presOf" srcId="{E118C4D7-68D3-4C57-B3D4-EF0A534DFD7D}" destId="{7EEA7E1E-D72F-49E7-B293-2F80800AA6E2}" srcOrd="0" destOrd="0" presId="urn:microsoft.com/office/officeart/2005/8/layout/vList2"/>
    <dgm:cxn modelId="{D5A3F584-4A2A-424D-8B9F-F2B5BFF0C1C0}" srcId="{E118C4D7-68D3-4C57-B3D4-EF0A534DFD7D}" destId="{A4B9A8CB-71C7-4329-89CA-30CD45729B3C}" srcOrd="0" destOrd="0" parTransId="{23FDBB7C-607C-48EE-B89C-4024665CB79F}" sibTransId="{1F69C23F-2F03-493E-BD18-63EE9F48EA97}"/>
    <dgm:cxn modelId="{66C01D98-8E49-4CB1-94AB-388073BB894C}" type="presOf" srcId="{82CA4232-966B-4ECF-B75C-B9E8B794C3EF}" destId="{FF78A964-320D-4660-8536-8A783E9C19DC}" srcOrd="0" destOrd="0" presId="urn:microsoft.com/office/officeart/2005/8/layout/vList2"/>
    <dgm:cxn modelId="{714A2C98-9265-4040-97D7-6890F917FAD0}" type="presOf" srcId="{A4B9A8CB-71C7-4329-89CA-30CD45729B3C}" destId="{C0960C1B-740B-4510-B09E-F26EF52D36E1}" srcOrd="0" destOrd="0" presId="urn:microsoft.com/office/officeart/2005/8/layout/vList2"/>
    <dgm:cxn modelId="{862C35C0-0F7E-4AA4-A200-B07C5DF3AD45}" srcId="{E118C4D7-68D3-4C57-B3D4-EF0A534DFD7D}" destId="{82CA4232-966B-4ECF-B75C-B9E8B794C3EF}" srcOrd="2" destOrd="0" parTransId="{6ADE095F-718F-41F5-9BDE-2D914DB9F830}" sibTransId="{4F4E346C-49B3-4430-90FD-40DB120BB7D4}"/>
    <dgm:cxn modelId="{570908CB-7812-4924-B690-A1CC9560652B}" type="presOf" srcId="{DD30493D-8FBE-4391-9EDB-EFF12AF69AC1}" destId="{AD4CE64C-BA63-4812-A046-924CE70E6376}" srcOrd="0" destOrd="0" presId="urn:microsoft.com/office/officeart/2005/8/layout/vList2"/>
    <dgm:cxn modelId="{ED030AD3-F54D-4E56-BDEA-8D6AE32A2254}" srcId="{E118C4D7-68D3-4C57-B3D4-EF0A534DFD7D}" destId="{DD30493D-8FBE-4391-9EDB-EFF12AF69AC1}" srcOrd="1" destOrd="0" parTransId="{9E70CD33-7554-4CEB-A435-85FAA2386A2F}" sibTransId="{4FCA7657-281F-4ECE-8DCC-53CCE9E6F565}"/>
    <dgm:cxn modelId="{16DF0DE2-B74A-42CC-B17A-532196CB77A6}" type="presParOf" srcId="{7EEA7E1E-D72F-49E7-B293-2F80800AA6E2}" destId="{C0960C1B-740B-4510-B09E-F26EF52D36E1}" srcOrd="0" destOrd="0" presId="urn:microsoft.com/office/officeart/2005/8/layout/vList2"/>
    <dgm:cxn modelId="{AA9F47D7-E581-467B-BE4B-F36BFF345152}" type="presParOf" srcId="{7EEA7E1E-D72F-49E7-B293-2F80800AA6E2}" destId="{768CFB41-1546-4D77-9928-362CD7F5C22D}" srcOrd="1" destOrd="0" presId="urn:microsoft.com/office/officeart/2005/8/layout/vList2"/>
    <dgm:cxn modelId="{7AFD6A15-9552-4A2C-93A5-BE40BF8584AB}" type="presParOf" srcId="{7EEA7E1E-D72F-49E7-B293-2F80800AA6E2}" destId="{AD4CE64C-BA63-4812-A046-924CE70E6376}" srcOrd="2" destOrd="0" presId="urn:microsoft.com/office/officeart/2005/8/layout/vList2"/>
    <dgm:cxn modelId="{36BC7852-6E4B-4420-ADFB-28B3DAB4FB9A}" type="presParOf" srcId="{7EEA7E1E-D72F-49E7-B293-2F80800AA6E2}" destId="{B931EDA6-1DFC-40B2-89EC-85D7E704248B}" srcOrd="3" destOrd="0" presId="urn:microsoft.com/office/officeart/2005/8/layout/vList2"/>
    <dgm:cxn modelId="{EEE27F2E-84A1-42E9-BADB-68C408A56DCF}" type="presParOf" srcId="{7EEA7E1E-D72F-49E7-B293-2F80800AA6E2}" destId="{FF78A964-320D-4660-8536-8A783E9C19D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60C1B-740B-4510-B09E-F26EF52D36E1}">
      <dsp:nvSpPr>
        <dsp:cNvPr id="0" name=""/>
        <dsp:cNvSpPr/>
      </dsp:nvSpPr>
      <dsp:spPr>
        <a:xfrm>
          <a:off x="0" y="48667"/>
          <a:ext cx="4828172" cy="17901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Varför ska man besöka Hydrogen Week?</a:t>
          </a:r>
          <a:endParaRPr lang="en-US" sz="3200" kern="1200"/>
        </a:p>
      </dsp:txBody>
      <dsp:txXfrm>
        <a:off x="87385" y="136052"/>
        <a:ext cx="4653402" cy="1615330"/>
      </dsp:txXfrm>
    </dsp:sp>
    <dsp:sp modelId="{AD4CE64C-BA63-4812-A046-924CE70E6376}">
      <dsp:nvSpPr>
        <dsp:cNvPr id="0" name=""/>
        <dsp:cNvSpPr/>
      </dsp:nvSpPr>
      <dsp:spPr>
        <a:xfrm>
          <a:off x="0" y="1930927"/>
          <a:ext cx="4828172" cy="17901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Konferensen har växt, kommer den fortsätta göra det?</a:t>
          </a:r>
          <a:endParaRPr lang="en-US" sz="3200" kern="1200"/>
        </a:p>
      </dsp:txBody>
      <dsp:txXfrm>
        <a:off x="87385" y="2018312"/>
        <a:ext cx="4653402" cy="1615330"/>
      </dsp:txXfrm>
    </dsp:sp>
    <dsp:sp modelId="{FF78A964-320D-4660-8536-8A783E9C19DC}">
      <dsp:nvSpPr>
        <dsp:cNvPr id="0" name=""/>
        <dsp:cNvSpPr/>
      </dsp:nvSpPr>
      <dsp:spPr>
        <a:xfrm>
          <a:off x="0" y="3813187"/>
          <a:ext cx="4828172" cy="17901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Kommer det finnas fortsatt mycket pengar till forskning?</a:t>
          </a:r>
          <a:endParaRPr lang="en-US" sz="3200" kern="1200"/>
        </a:p>
      </dsp:txBody>
      <dsp:txXfrm>
        <a:off x="87385" y="3900572"/>
        <a:ext cx="4653402" cy="16153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37A7E4-2CC6-5242-187F-89ED9297F3D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5FBE9EDD-7D66-22F5-22C9-57C90442A1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a:extLst>
              <a:ext uri="{FF2B5EF4-FFF2-40B4-BE49-F238E27FC236}">
                <a16:creationId xmlns:a16="http://schemas.microsoft.com/office/drawing/2014/main" id="{2AFC0DB0-A5A1-F715-9D07-0F275A8603A7}"/>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5" name="Platshållare för sidfot 4">
            <a:extLst>
              <a:ext uri="{FF2B5EF4-FFF2-40B4-BE49-F238E27FC236}">
                <a16:creationId xmlns:a16="http://schemas.microsoft.com/office/drawing/2014/main" id="{4CD89A6C-C61B-429A-89F7-350B6ADF710C}"/>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DFDA273-8D0A-18B2-08E2-4E8F8D695385}"/>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42816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277802-CEA8-F974-E255-3A8849A3E1A5}"/>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C834538B-65BF-9BAF-EB64-A631945BAA9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05CB5EA0-C0A8-3C2E-3EC4-7344C3B1D59A}"/>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5" name="Platshållare för sidfot 4">
            <a:extLst>
              <a:ext uri="{FF2B5EF4-FFF2-40B4-BE49-F238E27FC236}">
                <a16:creationId xmlns:a16="http://schemas.microsoft.com/office/drawing/2014/main" id="{995ACE2A-C930-5C18-C641-438D08D8C210}"/>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B80946A4-815D-F817-B222-C13CAED22F00}"/>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428378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20DFAD9-7F49-D79F-C202-DBEA12765AC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D9EBE72A-00FE-26FC-D041-97AED69B71C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3E8241CA-9A3C-8666-479E-3ED287CDF550}"/>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5" name="Platshållare för sidfot 4">
            <a:extLst>
              <a:ext uri="{FF2B5EF4-FFF2-40B4-BE49-F238E27FC236}">
                <a16:creationId xmlns:a16="http://schemas.microsoft.com/office/drawing/2014/main" id="{BF7E6E4C-4025-C62E-724D-BE366F77035D}"/>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723B2E67-DCA9-0745-93E3-B2F58B977380}"/>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338068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4B3EC8-9809-ED7C-DF41-B2B066773335}"/>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3397BF7D-11EA-8081-7A14-8ADB208BAB4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A69B73F2-E6EC-F144-6CE6-AA99B29C1BA0}"/>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5" name="Platshållare för sidfot 4">
            <a:extLst>
              <a:ext uri="{FF2B5EF4-FFF2-40B4-BE49-F238E27FC236}">
                <a16:creationId xmlns:a16="http://schemas.microsoft.com/office/drawing/2014/main" id="{892E5460-C271-AAFF-D4D3-7F6048A81BE2}"/>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8CACDA10-D35E-C4AA-DEDB-8F5D76B56D3F}"/>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307943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449367-98E1-639E-DD8E-9BCA1B5F7C1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43F14DCA-0602-B84B-5226-6ADBD0E844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9350461-0832-6857-54F7-F0451E02D7E3}"/>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5" name="Platshållare för sidfot 4">
            <a:extLst>
              <a:ext uri="{FF2B5EF4-FFF2-40B4-BE49-F238E27FC236}">
                <a16:creationId xmlns:a16="http://schemas.microsoft.com/office/drawing/2014/main" id="{452AECBB-AE20-6500-07E6-CB5FD44F983D}"/>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ADC72527-7236-A22B-67CE-39FB684835C7}"/>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97222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CFD21E-5B79-3024-4E54-045AED592FA3}"/>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8B197CDB-A1D9-DEC0-4F79-B010FD0FE90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6EAB0910-F82B-4D62-27AA-97471564409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CA4ECC78-4A81-B748-FDDE-712E1B0692B7}"/>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6" name="Platshållare för sidfot 5">
            <a:extLst>
              <a:ext uri="{FF2B5EF4-FFF2-40B4-BE49-F238E27FC236}">
                <a16:creationId xmlns:a16="http://schemas.microsoft.com/office/drawing/2014/main" id="{73BEBD09-DFEA-7903-1766-99FF54BFC3F5}"/>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03D02E49-6C47-DBCA-4EE5-DB58C028BD3A}"/>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184002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59F2E9-AE32-BCDC-F987-F0D68553B898}"/>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D48F184C-2558-88A4-EFA7-6599499EB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8049CB1-539F-6323-EC73-FB477A19D9A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text 4">
            <a:extLst>
              <a:ext uri="{FF2B5EF4-FFF2-40B4-BE49-F238E27FC236}">
                <a16:creationId xmlns:a16="http://schemas.microsoft.com/office/drawing/2014/main" id="{49611F71-FD42-041C-07B5-75C83E0D50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A9EDD9B-0291-F0B5-05FA-A23674FB25A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datum 6">
            <a:extLst>
              <a:ext uri="{FF2B5EF4-FFF2-40B4-BE49-F238E27FC236}">
                <a16:creationId xmlns:a16="http://schemas.microsoft.com/office/drawing/2014/main" id="{4C158B27-F4A7-4796-ED91-F19D7519050C}"/>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8" name="Platshållare för sidfot 7">
            <a:extLst>
              <a:ext uri="{FF2B5EF4-FFF2-40B4-BE49-F238E27FC236}">
                <a16:creationId xmlns:a16="http://schemas.microsoft.com/office/drawing/2014/main" id="{7965470F-F5AB-C4F7-04C2-266F8476FA62}"/>
              </a:ext>
            </a:extLst>
          </p:cNvPr>
          <p:cNvSpPr>
            <a:spLocks noGrp="1"/>
          </p:cNvSpPr>
          <p:nvPr>
            <p:ph type="ftr" sz="quarter" idx="11"/>
          </p:nvPr>
        </p:nvSpPr>
        <p:spPr/>
        <p:txBody>
          <a:bodyPr/>
          <a:lstStyle/>
          <a:p>
            <a:endParaRPr lang="en-GB"/>
          </a:p>
        </p:txBody>
      </p:sp>
      <p:sp>
        <p:nvSpPr>
          <p:cNvPr id="9" name="Platshållare för bildnummer 8">
            <a:extLst>
              <a:ext uri="{FF2B5EF4-FFF2-40B4-BE49-F238E27FC236}">
                <a16:creationId xmlns:a16="http://schemas.microsoft.com/office/drawing/2014/main" id="{A2490AD5-19DE-C2BF-853E-1ED4429103F1}"/>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160878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1C7EDD-85ED-D0FA-6562-390AB45AD246}"/>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0E72F655-792D-9905-E7CD-1BDD9BEA2D53}"/>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4" name="Platshållare för sidfot 3">
            <a:extLst>
              <a:ext uri="{FF2B5EF4-FFF2-40B4-BE49-F238E27FC236}">
                <a16:creationId xmlns:a16="http://schemas.microsoft.com/office/drawing/2014/main" id="{513F2CED-8476-D04D-830D-236FF2E50B0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EFF31F5-48EB-DB87-8A02-A28782B5830A}"/>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242023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DA1FB7E-2ACF-7FB4-7B67-2BE3A4BD80DF}"/>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3" name="Platshållare för sidfot 2">
            <a:extLst>
              <a:ext uri="{FF2B5EF4-FFF2-40B4-BE49-F238E27FC236}">
                <a16:creationId xmlns:a16="http://schemas.microsoft.com/office/drawing/2014/main" id="{571AF55F-A5E2-1542-E68C-0A75803D8027}"/>
              </a:ext>
            </a:extLst>
          </p:cNvPr>
          <p:cNvSpPr>
            <a:spLocks noGrp="1"/>
          </p:cNvSpPr>
          <p:nvPr>
            <p:ph type="ftr" sz="quarter" idx="11"/>
          </p:nvPr>
        </p:nvSpPr>
        <p:spPr/>
        <p:txBody>
          <a:bodyPr/>
          <a:lstStyle/>
          <a:p>
            <a:endParaRPr lang="en-GB"/>
          </a:p>
        </p:txBody>
      </p:sp>
      <p:sp>
        <p:nvSpPr>
          <p:cNvPr id="4" name="Platshållare för bildnummer 3">
            <a:extLst>
              <a:ext uri="{FF2B5EF4-FFF2-40B4-BE49-F238E27FC236}">
                <a16:creationId xmlns:a16="http://schemas.microsoft.com/office/drawing/2014/main" id="{C2AF7734-F41B-8F0C-27BA-D09CF49492DB}"/>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41863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5A5196-388F-2F8E-C5C0-1AF940E3B84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11E1CE27-213F-6037-4BF8-627FB45554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text 3">
            <a:extLst>
              <a:ext uri="{FF2B5EF4-FFF2-40B4-BE49-F238E27FC236}">
                <a16:creationId xmlns:a16="http://schemas.microsoft.com/office/drawing/2014/main" id="{C0D9859A-E246-E68F-A195-38044846C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F901669-39D0-D39B-776B-08F9D9D3F6F4}"/>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6" name="Platshållare för sidfot 5">
            <a:extLst>
              <a:ext uri="{FF2B5EF4-FFF2-40B4-BE49-F238E27FC236}">
                <a16:creationId xmlns:a16="http://schemas.microsoft.com/office/drawing/2014/main" id="{F6E6A502-F465-72C7-52A0-9D95ABB37DE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CFBE91EF-F3BE-67A8-030D-13CC5109BA1A}"/>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192622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667153-2523-DD4E-CD23-C760590919C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bild 2">
            <a:extLst>
              <a:ext uri="{FF2B5EF4-FFF2-40B4-BE49-F238E27FC236}">
                <a16:creationId xmlns:a16="http://schemas.microsoft.com/office/drawing/2014/main" id="{E8557474-3192-66EE-6E36-9D5F9E4A38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a:extLst>
              <a:ext uri="{FF2B5EF4-FFF2-40B4-BE49-F238E27FC236}">
                <a16:creationId xmlns:a16="http://schemas.microsoft.com/office/drawing/2014/main" id="{F4152789-032E-C998-C4AF-9538068AE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CCBB132-C51E-60DF-D040-8934A631E228}"/>
              </a:ext>
            </a:extLst>
          </p:cNvPr>
          <p:cNvSpPr>
            <a:spLocks noGrp="1"/>
          </p:cNvSpPr>
          <p:nvPr>
            <p:ph type="dt" sz="half" idx="10"/>
          </p:nvPr>
        </p:nvSpPr>
        <p:spPr/>
        <p:txBody>
          <a:bodyPr/>
          <a:lstStyle/>
          <a:p>
            <a:fld id="{B260685A-4FED-4CA0-90E7-FCFA968A039C}" type="datetimeFigureOut">
              <a:rPr lang="en-GB" smtClean="0"/>
              <a:t>12/12/2023</a:t>
            </a:fld>
            <a:endParaRPr lang="en-GB"/>
          </a:p>
        </p:txBody>
      </p:sp>
      <p:sp>
        <p:nvSpPr>
          <p:cNvPr id="6" name="Platshållare för sidfot 5">
            <a:extLst>
              <a:ext uri="{FF2B5EF4-FFF2-40B4-BE49-F238E27FC236}">
                <a16:creationId xmlns:a16="http://schemas.microsoft.com/office/drawing/2014/main" id="{6AADE5A3-27E8-79F0-085D-59899A27D14B}"/>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FF5F741C-9510-485A-AD6F-E02941D2D0DA}"/>
              </a:ext>
            </a:extLst>
          </p:cNvPr>
          <p:cNvSpPr>
            <a:spLocks noGrp="1"/>
          </p:cNvSpPr>
          <p:nvPr>
            <p:ph type="sldNum" sz="quarter" idx="12"/>
          </p:nvPr>
        </p:nvSpPr>
        <p:spPr/>
        <p:txBody>
          <a:bodyPr/>
          <a:lstStyle/>
          <a:p>
            <a:fld id="{BBF30A7D-2E41-4062-9422-F441317EA15C}" type="slidenum">
              <a:rPr lang="en-GB" smtClean="0"/>
              <a:t>‹#›</a:t>
            </a:fld>
            <a:endParaRPr lang="en-GB"/>
          </a:p>
        </p:txBody>
      </p:sp>
    </p:spTree>
    <p:extLst>
      <p:ext uri="{BB962C8B-B14F-4D97-AF65-F5344CB8AC3E}">
        <p14:creationId xmlns:p14="http://schemas.microsoft.com/office/powerpoint/2010/main" val="165454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FE2F014-4AE3-0D34-BB6E-CBF611ACA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1EEB3427-F7FA-25EC-3A93-7DE339D4B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FC146D18-54EB-CBC6-092A-C98920A24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0685A-4FED-4CA0-90E7-FCFA968A039C}" type="datetimeFigureOut">
              <a:rPr lang="en-GB" smtClean="0"/>
              <a:t>12/12/2023</a:t>
            </a:fld>
            <a:endParaRPr lang="en-GB"/>
          </a:p>
        </p:txBody>
      </p:sp>
      <p:sp>
        <p:nvSpPr>
          <p:cNvPr id="5" name="Platshållare för sidfot 4">
            <a:extLst>
              <a:ext uri="{FF2B5EF4-FFF2-40B4-BE49-F238E27FC236}">
                <a16:creationId xmlns:a16="http://schemas.microsoft.com/office/drawing/2014/main" id="{631A8824-A5AE-CC01-3FF8-865927E82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F6F9ECAC-FECF-C06C-5DFD-B62E3FF5E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30A7D-2E41-4062-9422-F441317EA15C}" type="slidenum">
              <a:rPr lang="en-GB" smtClean="0"/>
              <a:t>‹#›</a:t>
            </a:fld>
            <a:endParaRPr lang="en-GB"/>
          </a:p>
        </p:txBody>
      </p:sp>
    </p:spTree>
    <p:extLst>
      <p:ext uri="{BB962C8B-B14F-4D97-AF65-F5344CB8AC3E}">
        <p14:creationId xmlns:p14="http://schemas.microsoft.com/office/powerpoint/2010/main" val="974201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ydrogeneuroperesearch.eu/members/?"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4BEB347A-4577-3B53-FD84-E11DB3E32C7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European Hydrogen Week</a:t>
            </a:r>
          </a:p>
        </p:txBody>
      </p:sp>
      <p:pic>
        <p:nvPicPr>
          <p:cNvPr id="4" name="Content Placeholder 3" descr="European Hydrogen Week 2023 banner">
            <a:extLst>
              <a:ext uri="{FF2B5EF4-FFF2-40B4-BE49-F238E27FC236}">
                <a16:creationId xmlns:a16="http://schemas.microsoft.com/office/drawing/2014/main" id="{D4FEDEB6-0C02-B8D6-E4CF-81E483B500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510" y="467208"/>
            <a:ext cx="5923584"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56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descr="En bild som visar inomhus, text, innertak, klädsel&#10;&#10;Automatiskt genererad beskrivning">
            <a:extLst>
              <a:ext uri="{FF2B5EF4-FFF2-40B4-BE49-F238E27FC236}">
                <a16:creationId xmlns:a16="http://schemas.microsoft.com/office/drawing/2014/main" id="{D8392FE3-8E25-6854-1F8D-F6B21A3CD871}"/>
              </a:ext>
            </a:extLst>
          </p:cNvPr>
          <p:cNvPicPr>
            <a:picLocks noChangeAspect="1"/>
          </p:cNvPicPr>
          <p:nvPr/>
        </p:nvPicPr>
        <p:blipFill rotWithShape="1">
          <a:blip r:embed="rId2">
            <a:extLst>
              <a:ext uri="{28A0092B-C50C-407E-A947-70E740481C1C}">
                <a14:useLocalDpi xmlns:a14="http://schemas.microsoft.com/office/drawing/2010/main" val="0"/>
              </a:ext>
            </a:extLst>
          </a:blip>
          <a:srcRect l="31694" r="15699"/>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7" name="Bildobjekt 6" descr="En bild som visar innertak, inomhus, byggnad, möbler&#10;&#10;Automatiskt genererad beskrivning">
            <a:extLst>
              <a:ext uri="{FF2B5EF4-FFF2-40B4-BE49-F238E27FC236}">
                <a16:creationId xmlns:a16="http://schemas.microsoft.com/office/drawing/2014/main" id="{19CF83AB-92C6-1341-3707-CC5CFFBCDC0A}"/>
              </a:ext>
            </a:extLst>
          </p:cNvPr>
          <p:cNvPicPr>
            <a:picLocks noChangeAspect="1"/>
          </p:cNvPicPr>
          <p:nvPr/>
        </p:nvPicPr>
        <p:blipFill rotWithShape="1">
          <a:blip r:embed="rId3">
            <a:extLst>
              <a:ext uri="{28A0092B-C50C-407E-A947-70E740481C1C}">
                <a14:useLocalDpi xmlns:a14="http://schemas.microsoft.com/office/drawing/2010/main" val="0"/>
              </a:ext>
            </a:extLst>
          </a:blip>
          <a:srcRect t="8915" r="-2" b="-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Platshållare för innehåll 4" descr="En bild som visar innertak, inomhus, krukväxt, byggnad&#10;&#10;Automatiskt genererad beskrivning">
            <a:extLst>
              <a:ext uri="{FF2B5EF4-FFF2-40B4-BE49-F238E27FC236}">
                <a16:creationId xmlns:a16="http://schemas.microsoft.com/office/drawing/2014/main" id="{EE453C5E-1C22-A0C9-8CDA-41D9683EB9E0}"/>
              </a:ext>
            </a:extLst>
          </p:cNvPr>
          <p:cNvPicPr>
            <a:picLocks noChangeAspect="1"/>
          </p:cNvPicPr>
          <p:nvPr/>
        </p:nvPicPr>
        <p:blipFill rotWithShape="1">
          <a:blip r:embed="rId4">
            <a:extLst>
              <a:ext uri="{28A0092B-C50C-407E-A947-70E740481C1C}">
                <a14:useLocalDpi xmlns:a14="http://schemas.microsoft.com/office/drawing/2010/main" val="0"/>
              </a:ext>
            </a:extLst>
          </a:blip>
          <a:srcRect t="7587" r="2" b="335"/>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1" name="Freeform: Shape 20">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6D02ABCC-5288-60E1-C54A-CCFC43BCCD1D}"/>
              </a:ext>
            </a:extLst>
          </p:cNvPr>
          <p:cNvSpPr>
            <a:spLocks noGrp="1"/>
          </p:cNvSpPr>
          <p:nvPr>
            <p:ph type="title"/>
          </p:nvPr>
        </p:nvSpPr>
        <p:spPr>
          <a:xfrm>
            <a:off x="448056" y="685800"/>
            <a:ext cx="2807208" cy="1325563"/>
          </a:xfrm>
        </p:spPr>
        <p:txBody>
          <a:bodyPr vert="horz" lIns="91440" tIns="45720" rIns="91440" bIns="45720" rtlCol="0">
            <a:normAutofit/>
          </a:bodyPr>
          <a:lstStyle/>
          <a:p>
            <a:r>
              <a:rPr lang="en-US" sz="2800" kern="1200" dirty="0">
                <a:latin typeface="+mj-lt"/>
                <a:ea typeface="+mj-ea"/>
                <a:cs typeface="+mj-cs"/>
              </a:rPr>
              <a:t>The Venue</a:t>
            </a:r>
          </a:p>
        </p:txBody>
      </p:sp>
      <p:sp>
        <p:nvSpPr>
          <p:cNvPr id="25" name="Rectangle 2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ontent Placeholder 15">
            <a:extLst>
              <a:ext uri="{FF2B5EF4-FFF2-40B4-BE49-F238E27FC236}">
                <a16:creationId xmlns:a16="http://schemas.microsoft.com/office/drawing/2014/main" id="{29139D9B-3D99-CFAA-0DDE-E00B32419A43}"/>
              </a:ext>
            </a:extLst>
          </p:cNvPr>
          <p:cNvSpPr>
            <a:spLocks noGrp="1"/>
          </p:cNvSpPr>
          <p:nvPr>
            <p:ph idx="1"/>
          </p:nvPr>
        </p:nvSpPr>
        <p:spPr>
          <a:xfrm>
            <a:off x="448056" y="2258568"/>
            <a:ext cx="2807208" cy="3922776"/>
          </a:xfrm>
        </p:spPr>
        <p:txBody>
          <a:bodyPr>
            <a:normAutofit/>
          </a:bodyPr>
          <a:lstStyle/>
          <a:p>
            <a:r>
              <a:rPr lang="en-US" sz="1700" dirty="0" err="1"/>
              <a:t>Stora</a:t>
            </a:r>
            <a:r>
              <a:rPr lang="en-US" sz="1700" dirty="0"/>
              <a:t> </a:t>
            </a:r>
            <a:r>
              <a:rPr lang="en-US" sz="1700" dirty="0" err="1"/>
              <a:t>påkostade</a:t>
            </a:r>
            <a:r>
              <a:rPr lang="en-US" sz="1700" dirty="0"/>
              <a:t> </a:t>
            </a:r>
            <a:r>
              <a:rPr lang="en-US" sz="1700" dirty="0" err="1"/>
              <a:t>montrar</a:t>
            </a:r>
            <a:endParaRPr lang="en-US" sz="1700" dirty="0"/>
          </a:p>
          <a:p>
            <a:r>
              <a:rPr lang="en-US" sz="1700" dirty="0" err="1"/>
              <a:t>Stora</a:t>
            </a:r>
            <a:r>
              <a:rPr lang="en-US" sz="1700" dirty="0"/>
              <a:t> </a:t>
            </a:r>
            <a:r>
              <a:rPr lang="en-US" sz="1700" dirty="0" err="1"/>
              <a:t>företag</a:t>
            </a:r>
            <a:endParaRPr lang="en-US" sz="1700" dirty="0"/>
          </a:p>
          <a:p>
            <a:r>
              <a:rPr lang="en-US" sz="1700" dirty="0"/>
              <a:t>Länder</a:t>
            </a:r>
          </a:p>
          <a:p>
            <a:r>
              <a:rPr lang="en-US" sz="1700" dirty="0" err="1"/>
              <a:t>Stora</a:t>
            </a:r>
            <a:r>
              <a:rPr lang="en-US" sz="1700" dirty="0"/>
              <a:t> </a:t>
            </a:r>
            <a:r>
              <a:rPr lang="en-US" sz="1700" dirty="0" err="1"/>
              <a:t>regioner</a:t>
            </a:r>
            <a:endParaRPr lang="en-US" sz="1700" dirty="0"/>
          </a:p>
        </p:txBody>
      </p:sp>
    </p:spTree>
    <p:extLst>
      <p:ext uri="{BB962C8B-B14F-4D97-AF65-F5344CB8AC3E}">
        <p14:creationId xmlns:p14="http://schemas.microsoft.com/office/powerpoint/2010/main" val="376891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7354CE-B3F8-EE48-7D1D-0ED7C62C0065}"/>
              </a:ext>
            </a:extLst>
          </p:cNvPr>
          <p:cNvSpPr>
            <a:spLocks noGrp="1"/>
          </p:cNvSpPr>
          <p:nvPr>
            <p:ph type="title"/>
          </p:nvPr>
        </p:nvSpPr>
        <p:spPr>
          <a:xfrm>
            <a:off x="992322" y="1175335"/>
            <a:ext cx="4172480" cy="2495971"/>
          </a:xfrm>
        </p:spPr>
        <p:txBody>
          <a:bodyPr vert="horz" lIns="91440" tIns="45720" rIns="91440" bIns="45720" rtlCol="0" anchor="b">
            <a:normAutofit/>
          </a:bodyPr>
          <a:lstStyle/>
          <a:p>
            <a:pPr algn="ctr"/>
            <a:r>
              <a:rPr lang="en-US" sz="4000"/>
              <a:t>Personliga möten med representanter från EU</a:t>
            </a:r>
          </a:p>
        </p:txBody>
      </p:sp>
      <p:pic>
        <p:nvPicPr>
          <p:cNvPr id="5" name="Platshållare för innehåll 4" descr="En bild som visar klädsel, inomhus, person, kostym&#10;&#10;Automatiskt genererad beskrivning">
            <a:extLst>
              <a:ext uri="{FF2B5EF4-FFF2-40B4-BE49-F238E27FC236}">
                <a16:creationId xmlns:a16="http://schemas.microsoft.com/office/drawing/2014/main" id="{85EB605B-6CAA-4FC5-91BF-3AEC4D69DC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033" b="10592"/>
          <a:stretch/>
        </p:blipFill>
        <p:spPr>
          <a:xfrm>
            <a:off x="6096000" y="-1"/>
            <a:ext cx="6096000" cy="6858001"/>
          </a:xfrm>
          <a:prstGeom prst="rect">
            <a:avLst/>
          </a:prstGeom>
        </p:spPr>
      </p:pic>
      <p:grpSp>
        <p:nvGrpSpPr>
          <p:cNvPr id="10" name="Group 9">
            <a:extLst>
              <a:ext uri="{FF2B5EF4-FFF2-40B4-BE49-F238E27FC236}">
                <a16:creationId xmlns:a16="http://schemas.microsoft.com/office/drawing/2014/main" id="{2B33CDD2-C0CB-D8AD-886D-0ABC95A02B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96001" y="-2"/>
            <a:ext cx="6096000" cy="6858001"/>
            <a:chOff x="-1" y="0"/>
            <a:chExt cx="7390263" cy="6858001"/>
          </a:xfrm>
        </p:grpSpPr>
        <p:sp>
          <p:nvSpPr>
            <p:cNvPr id="11" name="Rectangle 10">
              <a:extLst>
                <a:ext uri="{FF2B5EF4-FFF2-40B4-BE49-F238E27FC236}">
                  <a16:creationId xmlns:a16="http://schemas.microsoft.com/office/drawing/2014/main" id="{AC7F47A2-1E11-C302-6F8E-F03239998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AED115-5F26-CFFE-25B4-8CCB743BA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FB3032F8-FDD1-98F1-B20E-FB9CDF9EB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Tree>
    <p:extLst>
      <p:ext uri="{BB962C8B-B14F-4D97-AF65-F5344CB8AC3E}">
        <p14:creationId xmlns:p14="http://schemas.microsoft.com/office/powerpoint/2010/main" val="262092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Rubrik 1">
            <a:extLst>
              <a:ext uri="{FF2B5EF4-FFF2-40B4-BE49-F238E27FC236}">
                <a16:creationId xmlns:a16="http://schemas.microsoft.com/office/drawing/2014/main" id="{19A77AA1-ABEB-2128-7C0E-51D10C5BD840}"/>
              </a:ext>
            </a:extLst>
          </p:cNvPr>
          <p:cNvSpPr>
            <a:spLocks noGrp="1"/>
          </p:cNvSpPr>
          <p:nvPr>
            <p:ph type="title"/>
          </p:nvPr>
        </p:nvSpPr>
        <p:spPr>
          <a:xfrm>
            <a:off x="786385" y="841248"/>
            <a:ext cx="5129600" cy="5340097"/>
          </a:xfrm>
        </p:spPr>
        <p:txBody>
          <a:bodyPr anchor="ctr">
            <a:normAutofit/>
          </a:bodyPr>
          <a:lstStyle/>
          <a:p>
            <a:r>
              <a:rPr lang="en-GB" sz="4800">
                <a:solidFill>
                  <a:schemeClr val="bg1"/>
                </a:solidFill>
              </a:rPr>
              <a:t>Sammanfattning</a:t>
            </a:r>
          </a:p>
        </p:txBody>
      </p:sp>
      <p:graphicFrame>
        <p:nvGraphicFramePr>
          <p:cNvPr id="5" name="Platshållare för innehåll 2">
            <a:extLst>
              <a:ext uri="{FF2B5EF4-FFF2-40B4-BE49-F238E27FC236}">
                <a16:creationId xmlns:a16="http://schemas.microsoft.com/office/drawing/2014/main" id="{08A1E4F0-DF70-ADAF-D1DF-B5B2B7F6E2EC}"/>
              </a:ext>
            </a:extLst>
          </p:cNvPr>
          <p:cNvGraphicFramePr>
            <a:graphicFrameLocks noGrp="1"/>
          </p:cNvGraphicFramePr>
          <p:nvPr>
            <p:ph idx="1"/>
            <p:extLst>
              <p:ext uri="{D42A27DB-BD31-4B8C-83A1-F6EECF244321}">
                <p14:modId xmlns:p14="http://schemas.microsoft.com/office/powerpoint/2010/main" val="1561217022"/>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70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13259E-2889-A8FF-E53E-3E52D35D73E4}"/>
              </a:ext>
            </a:extLst>
          </p:cNvPr>
          <p:cNvSpPr>
            <a:spLocks noGrp="1"/>
          </p:cNvSpPr>
          <p:nvPr>
            <p:ph type="title"/>
          </p:nvPr>
        </p:nvSpPr>
        <p:spPr/>
        <p:txBody>
          <a:bodyPr/>
          <a:lstStyle/>
          <a:p>
            <a:r>
              <a:rPr lang="en-GB" dirty="0"/>
              <a:t>Hydrogen Europe</a:t>
            </a:r>
          </a:p>
        </p:txBody>
      </p:sp>
      <p:sp>
        <p:nvSpPr>
          <p:cNvPr id="3" name="Platshållare för innehåll 2">
            <a:extLst>
              <a:ext uri="{FF2B5EF4-FFF2-40B4-BE49-F238E27FC236}">
                <a16:creationId xmlns:a16="http://schemas.microsoft.com/office/drawing/2014/main" id="{93DC483E-F9CA-A61F-B849-EA4366326963}"/>
              </a:ext>
            </a:extLst>
          </p:cNvPr>
          <p:cNvSpPr>
            <a:spLocks noGrp="1"/>
          </p:cNvSpPr>
          <p:nvPr>
            <p:ph idx="1"/>
          </p:nvPr>
        </p:nvSpPr>
        <p:spPr/>
        <p:txBody>
          <a:bodyPr/>
          <a:lstStyle/>
          <a:p>
            <a:r>
              <a:rPr lang="en-US" dirty="0">
                <a:solidFill>
                  <a:srgbClr val="515151"/>
                </a:solidFill>
                <a:latin typeface="Poppins" panose="00000500000000000000" pitchFamily="2" charset="0"/>
              </a:rPr>
              <a:t>E</a:t>
            </a:r>
            <a:r>
              <a:rPr lang="en-US" b="0" i="0" dirty="0">
                <a:solidFill>
                  <a:srgbClr val="515151"/>
                </a:solidFill>
                <a:effectLst/>
                <a:latin typeface="Poppins" panose="00000500000000000000" pitchFamily="2" charset="0"/>
              </a:rPr>
              <a:t>uropean association representing the interest of the hydrogen industry and its stakeholders. </a:t>
            </a:r>
          </a:p>
          <a:p>
            <a:r>
              <a:rPr lang="en-US" dirty="0">
                <a:solidFill>
                  <a:srgbClr val="515151"/>
                </a:solidFill>
                <a:latin typeface="Poppins" panose="00000500000000000000" pitchFamily="2" charset="0"/>
              </a:rPr>
              <a:t>M</a:t>
            </a:r>
            <a:r>
              <a:rPr lang="en-US" b="0" i="0" dirty="0">
                <a:solidFill>
                  <a:srgbClr val="515151"/>
                </a:solidFill>
                <a:effectLst/>
                <a:latin typeface="Poppins" panose="00000500000000000000" pitchFamily="2" charset="0"/>
              </a:rPr>
              <a:t>ore than 400+ members, including 25+ EU regions and 30+ national associations </a:t>
            </a:r>
          </a:p>
          <a:p>
            <a:r>
              <a:rPr lang="en-US" dirty="0">
                <a:solidFill>
                  <a:srgbClr val="515151"/>
                </a:solidFill>
                <a:latin typeface="Poppins" panose="00000500000000000000" pitchFamily="2" charset="0"/>
              </a:rPr>
              <a:t>E</a:t>
            </a:r>
            <a:r>
              <a:rPr lang="en-US" b="0" i="0" dirty="0">
                <a:solidFill>
                  <a:srgbClr val="515151"/>
                </a:solidFill>
                <a:effectLst/>
                <a:latin typeface="Poppins" panose="00000500000000000000" pitchFamily="2" charset="0"/>
              </a:rPr>
              <a:t>ncompass the entire value chain of the European hydrogen and fuel cell ecosystem. </a:t>
            </a:r>
            <a:endParaRPr lang="en-GB" dirty="0"/>
          </a:p>
        </p:txBody>
      </p:sp>
      <p:pic>
        <p:nvPicPr>
          <p:cNvPr id="4" name="Picture 2" descr="he-logo-tm">
            <a:extLst>
              <a:ext uri="{FF2B5EF4-FFF2-40B4-BE49-F238E27FC236}">
                <a16:creationId xmlns:a16="http://schemas.microsoft.com/office/drawing/2014/main" id="{C32DF1A0-6AF2-903C-EBA5-70616875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712" y="365125"/>
            <a:ext cx="3535822" cy="113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20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98E4D8-B986-858D-DF89-2F560EF3882D}"/>
              </a:ext>
            </a:extLst>
          </p:cNvPr>
          <p:cNvSpPr>
            <a:spLocks noGrp="1"/>
          </p:cNvSpPr>
          <p:nvPr>
            <p:ph type="title"/>
          </p:nvPr>
        </p:nvSpPr>
        <p:spPr/>
        <p:txBody>
          <a:bodyPr/>
          <a:lstStyle/>
          <a:p>
            <a:r>
              <a:rPr lang="en-GB" dirty="0"/>
              <a:t>Hydrogen Europe</a:t>
            </a:r>
          </a:p>
        </p:txBody>
      </p:sp>
      <p:sp>
        <p:nvSpPr>
          <p:cNvPr id="3" name="Platshållare för innehåll 2">
            <a:extLst>
              <a:ext uri="{FF2B5EF4-FFF2-40B4-BE49-F238E27FC236}">
                <a16:creationId xmlns:a16="http://schemas.microsoft.com/office/drawing/2014/main" id="{DC6B67E5-A0AB-1386-C12F-30BA750EACDE}"/>
              </a:ext>
            </a:extLst>
          </p:cNvPr>
          <p:cNvSpPr>
            <a:spLocks noGrp="1"/>
          </p:cNvSpPr>
          <p:nvPr>
            <p:ph idx="1"/>
          </p:nvPr>
        </p:nvSpPr>
        <p:spPr>
          <a:xfrm>
            <a:off x="272374" y="1825625"/>
            <a:ext cx="6117842" cy="4351338"/>
          </a:xfrm>
        </p:spPr>
        <p:txBody>
          <a:bodyPr>
            <a:normAutofit fontScale="47500" lnSpcReduction="20000"/>
          </a:bodyPr>
          <a:lstStyle/>
          <a:p>
            <a:pPr marL="0" indent="0" algn="l" fontAlgn="base">
              <a:buNone/>
            </a:pPr>
            <a:r>
              <a:rPr lang="en-US" b="0" i="0" dirty="0">
                <a:solidFill>
                  <a:srgbClr val="515151"/>
                </a:solidFill>
                <a:effectLst/>
                <a:latin typeface="Poppins" panose="00000500000000000000" pitchFamily="2" charset="0"/>
              </a:rPr>
              <a:t>With a dedicated secretariat based in Brussels, Hydrogen Europe offers a variety of services and benefits to its members, working closely with the EU institutions and stakeholders to propel global carbon neutrality by accelerating the European hydrogen industry.</a:t>
            </a:r>
          </a:p>
          <a:p>
            <a:pPr marL="0" indent="0" algn="l" fontAlgn="base">
              <a:buNone/>
            </a:pPr>
            <a:r>
              <a:rPr lang="en-US" b="0" i="0" dirty="0">
                <a:solidFill>
                  <a:srgbClr val="096E5E"/>
                </a:solidFill>
                <a:effectLst/>
                <a:latin typeface="Poppins" panose="00000500000000000000" pitchFamily="2" charset="0"/>
              </a:rPr>
              <a:t>FUNDING</a:t>
            </a:r>
          </a:p>
          <a:p>
            <a:pPr algn="l" fontAlgn="base"/>
            <a:r>
              <a:rPr lang="en-US" b="1" i="0" dirty="0">
                <a:solidFill>
                  <a:srgbClr val="515151"/>
                </a:solidFill>
                <a:effectLst/>
                <a:latin typeface="inherit"/>
              </a:rPr>
              <a:t>Accelerate</a:t>
            </a:r>
            <a:r>
              <a:rPr lang="en-US" b="0" i="0" dirty="0">
                <a:solidFill>
                  <a:srgbClr val="515151"/>
                </a:solidFill>
                <a:effectLst/>
                <a:latin typeface="Poppins" panose="00000500000000000000" pitchFamily="2" charset="0"/>
              </a:rPr>
              <a:t> the development of new technologies and expand your business</a:t>
            </a:r>
          </a:p>
          <a:p>
            <a:pPr marL="0" indent="0" algn="l" fontAlgn="base">
              <a:buNone/>
            </a:pPr>
            <a:r>
              <a:rPr lang="en-US" b="0" i="0" dirty="0">
                <a:solidFill>
                  <a:srgbClr val="096E5E"/>
                </a:solidFill>
                <a:effectLst/>
                <a:latin typeface="Poppins" panose="00000500000000000000" pitchFamily="2" charset="0"/>
              </a:rPr>
              <a:t>KNOWLEDGE</a:t>
            </a:r>
          </a:p>
          <a:p>
            <a:pPr algn="l" fontAlgn="base"/>
            <a:r>
              <a:rPr lang="en-US" b="1" i="0" dirty="0">
                <a:solidFill>
                  <a:srgbClr val="515151"/>
                </a:solidFill>
                <a:effectLst/>
                <a:latin typeface="inherit"/>
              </a:rPr>
              <a:t>Access</a:t>
            </a:r>
            <a:r>
              <a:rPr lang="en-US" b="0" i="0" dirty="0">
                <a:solidFill>
                  <a:srgbClr val="515151"/>
                </a:solidFill>
                <a:effectLst/>
                <a:latin typeface="Poppins" panose="00000500000000000000" pitchFamily="2" charset="0"/>
              </a:rPr>
              <a:t> our dynamic </a:t>
            </a:r>
            <a:r>
              <a:rPr lang="en-US" b="0" i="0" dirty="0" err="1">
                <a:solidFill>
                  <a:srgbClr val="515151"/>
                </a:solidFill>
                <a:effectLst/>
                <a:latin typeface="Poppins" panose="00000500000000000000" pitchFamily="2" charset="0"/>
              </a:rPr>
              <a:t>encyclopaedia</a:t>
            </a:r>
            <a:r>
              <a:rPr lang="en-US" b="0" i="0" dirty="0">
                <a:solidFill>
                  <a:srgbClr val="515151"/>
                </a:solidFill>
                <a:effectLst/>
                <a:latin typeface="Poppins" panose="00000500000000000000" pitchFamily="2" charset="0"/>
              </a:rPr>
              <a:t> of constantly updated intelligence to help you make strategic decisions.</a:t>
            </a:r>
          </a:p>
          <a:p>
            <a:pPr marL="0" indent="0" algn="l" fontAlgn="base">
              <a:buNone/>
            </a:pPr>
            <a:r>
              <a:rPr lang="en-US" b="0" i="0" dirty="0">
                <a:solidFill>
                  <a:srgbClr val="096E5E"/>
                </a:solidFill>
                <a:effectLst/>
                <a:latin typeface="Poppins" panose="00000500000000000000" pitchFamily="2" charset="0"/>
              </a:rPr>
              <a:t>NETWORK</a:t>
            </a:r>
          </a:p>
          <a:p>
            <a:pPr algn="l" fontAlgn="base"/>
            <a:r>
              <a:rPr lang="en-US" b="1" i="0" dirty="0">
                <a:solidFill>
                  <a:srgbClr val="515151"/>
                </a:solidFill>
                <a:effectLst/>
                <a:latin typeface="inherit"/>
              </a:rPr>
              <a:t>Benefit</a:t>
            </a:r>
            <a:r>
              <a:rPr lang="en-US" b="0" i="0" dirty="0">
                <a:solidFill>
                  <a:srgbClr val="515151"/>
                </a:solidFill>
                <a:effectLst/>
                <a:latin typeface="Poppins" panose="00000500000000000000" pitchFamily="2" charset="0"/>
              </a:rPr>
              <a:t> from access to multiple events a year where you can connect with our 450+ members, including leading businesses and associations with a stake in hydrogen.</a:t>
            </a:r>
          </a:p>
          <a:p>
            <a:pPr marL="0" indent="0" algn="l" fontAlgn="base">
              <a:buNone/>
            </a:pPr>
            <a:r>
              <a:rPr lang="en-US" b="0" i="0" dirty="0">
                <a:solidFill>
                  <a:srgbClr val="096E5E"/>
                </a:solidFill>
                <a:effectLst/>
                <a:latin typeface="Poppins" panose="00000500000000000000" pitchFamily="2" charset="0"/>
              </a:rPr>
              <a:t>COMMUNICATION</a:t>
            </a:r>
          </a:p>
          <a:p>
            <a:pPr algn="l" fontAlgn="base"/>
            <a:r>
              <a:rPr lang="en-US" b="1" i="0" dirty="0">
                <a:solidFill>
                  <a:srgbClr val="515151"/>
                </a:solidFill>
                <a:effectLst/>
                <a:latin typeface="inherit"/>
              </a:rPr>
              <a:t>Keep updated</a:t>
            </a:r>
            <a:r>
              <a:rPr lang="en-US" b="0" i="0" dirty="0">
                <a:solidFill>
                  <a:srgbClr val="515151"/>
                </a:solidFill>
                <a:effectLst/>
                <a:latin typeface="Poppins" panose="00000500000000000000" pitchFamily="2" charset="0"/>
              </a:rPr>
              <a:t> with the latest hydrogen developments through our podcasts, webinars and publications.</a:t>
            </a:r>
          </a:p>
          <a:p>
            <a:pPr marL="0" indent="0" algn="l" fontAlgn="base">
              <a:buNone/>
            </a:pPr>
            <a:r>
              <a:rPr lang="en-US" b="0" i="0" dirty="0">
                <a:solidFill>
                  <a:srgbClr val="096E5E"/>
                </a:solidFill>
                <a:effectLst/>
                <a:latin typeface="Poppins" panose="00000500000000000000" pitchFamily="2" charset="0"/>
              </a:rPr>
              <a:t>ADVOCACY</a:t>
            </a:r>
          </a:p>
          <a:p>
            <a:pPr algn="l" fontAlgn="base"/>
            <a:r>
              <a:rPr lang="en-US" b="1" i="0" dirty="0">
                <a:solidFill>
                  <a:srgbClr val="515151"/>
                </a:solidFill>
                <a:effectLst/>
                <a:latin typeface="inherit"/>
              </a:rPr>
              <a:t>Ensure</a:t>
            </a:r>
            <a:r>
              <a:rPr lang="en-US" b="0" i="0" dirty="0">
                <a:solidFill>
                  <a:srgbClr val="515151"/>
                </a:solidFill>
                <a:effectLst/>
                <a:latin typeface="Poppins" panose="00000500000000000000" pitchFamily="2" charset="0"/>
              </a:rPr>
              <a:t> your voice is heard when shaping European policy.</a:t>
            </a:r>
          </a:p>
          <a:p>
            <a:endParaRPr lang="en-GB" dirty="0"/>
          </a:p>
        </p:txBody>
      </p:sp>
      <p:pic>
        <p:nvPicPr>
          <p:cNvPr id="4098" name="Picture 2" descr="he-logo-tm">
            <a:extLst>
              <a:ext uri="{FF2B5EF4-FFF2-40B4-BE49-F238E27FC236}">
                <a16:creationId xmlns:a16="http://schemas.microsoft.com/office/drawing/2014/main" id="{951D1C7C-DFFA-CCED-7D20-881F331AF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241" y="25907"/>
            <a:ext cx="4589659" cy="1477358"/>
          </a:xfrm>
          <a:prstGeom prst="rect">
            <a:avLst/>
          </a:prstGeom>
          <a:noFill/>
          <a:extLst>
            <a:ext uri="{909E8E84-426E-40DD-AFC4-6F175D3DCCD1}">
              <a14:hiddenFill xmlns:a14="http://schemas.microsoft.com/office/drawing/2010/main">
                <a:solidFill>
                  <a:srgbClr val="FFFFFF"/>
                </a:solidFill>
              </a14:hiddenFill>
            </a:ext>
          </a:extLst>
        </p:spPr>
      </p:pic>
      <p:pic>
        <p:nvPicPr>
          <p:cNvPr id="4" name="Platshållare för innehåll 4" descr="En bild som visar inomhus, person, text, vägg&#10;&#10;Automatiskt genererad beskrivning">
            <a:extLst>
              <a:ext uri="{FF2B5EF4-FFF2-40B4-BE49-F238E27FC236}">
                <a16:creationId xmlns:a16="http://schemas.microsoft.com/office/drawing/2014/main" id="{455DE41E-A60D-7CAB-DE0B-11D2B5595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216" y="1638202"/>
            <a:ext cx="5801784" cy="4351338"/>
          </a:xfrm>
          <a:prstGeom prst="rect">
            <a:avLst/>
          </a:prstGeom>
        </p:spPr>
      </p:pic>
    </p:spTree>
    <p:extLst>
      <p:ext uri="{BB962C8B-B14F-4D97-AF65-F5344CB8AC3E}">
        <p14:creationId xmlns:p14="http://schemas.microsoft.com/office/powerpoint/2010/main" val="215556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R Landing page">
            <a:extLst>
              <a:ext uri="{FF2B5EF4-FFF2-40B4-BE49-F238E27FC236}">
                <a16:creationId xmlns:a16="http://schemas.microsoft.com/office/drawing/2014/main" id="{11DE08EA-5738-CFD8-8E9B-49D15292B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23" y="292457"/>
            <a:ext cx="9753600" cy="2428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C4DB1199-1D55-58D3-616E-55C92E0C1710}"/>
              </a:ext>
            </a:extLst>
          </p:cNvPr>
          <p:cNvSpPr txBox="1"/>
          <p:nvPr/>
        </p:nvSpPr>
        <p:spPr>
          <a:xfrm>
            <a:off x="951723" y="3106997"/>
            <a:ext cx="10170367" cy="3416320"/>
          </a:xfrm>
          <a:prstGeom prst="rect">
            <a:avLst/>
          </a:prstGeom>
          <a:noFill/>
        </p:spPr>
        <p:txBody>
          <a:bodyPr wrap="square">
            <a:spAutoFit/>
          </a:bodyPr>
          <a:lstStyle/>
          <a:p>
            <a:pPr marL="285750" indent="-285750" algn="l">
              <a:buFont typeface="Arial" panose="020B0604020202020204" pitchFamily="34" charset="0"/>
              <a:buChar char="•"/>
            </a:pPr>
            <a:r>
              <a:rPr lang="en-US" b="0" i="0" u="none" strike="noStrike" dirty="0">
                <a:solidFill>
                  <a:srgbClr val="100045"/>
                </a:solidFill>
                <a:effectLst/>
                <a:latin typeface="Inter"/>
              </a:rPr>
              <a:t>International, non–profit association </a:t>
            </a:r>
          </a:p>
          <a:p>
            <a:pPr marL="285750" indent="-285750" algn="l">
              <a:buFont typeface="Arial" panose="020B0604020202020204" pitchFamily="34" charset="0"/>
              <a:buChar char="•"/>
            </a:pPr>
            <a:r>
              <a:rPr lang="en-US" b="0" i="0" u="none" strike="noStrike" dirty="0">
                <a:solidFill>
                  <a:srgbClr val="100045"/>
                </a:solidFill>
                <a:effectLst/>
                <a:latin typeface="Inter"/>
                <a:hlinkClick r:id="rId3"/>
              </a:rPr>
              <a:t>150 Universities and Research &amp; Technology </a:t>
            </a:r>
            <a:r>
              <a:rPr lang="en-US" b="0" i="0" u="none" strike="noStrike" dirty="0" err="1">
                <a:solidFill>
                  <a:srgbClr val="100045"/>
                </a:solidFill>
                <a:effectLst/>
                <a:latin typeface="Inter"/>
                <a:hlinkClick r:id="rId3"/>
              </a:rPr>
              <a:t>Organisations</a:t>
            </a:r>
            <a:r>
              <a:rPr lang="en-US" b="0" i="0" u="none" strike="noStrike" dirty="0">
                <a:solidFill>
                  <a:srgbClr val="100045"/>
                </a:solidFill>
                <a:effectLst/>
                <a:latin typeface="Inter"/>
                <a:hlinkClick r:id="rId3"/>
              </a:rPr>
              <a:t> (RTO)</a:t>
            </a:r>
            <a:endParaRPr lang="en-US" b="0" i="0" u="none" strike="noStrike" dirty="0">
              <a:solidFill>
                <a:srgbClr val="100045"/>
              </a:solidFill>
              <a:effectLst/>
              <a:latin typeface="Inter"/>
            </a:endParaRPr>
          </a:p>
          <a:p>
            <a:pPr marL="285750" indent="-285750" algn="l">
              <a:buFont typeface="Arial" panose="020B0604020202020204" pitchFamily="34" charset="0"/>
              <a:buChar char="•"/>
            </a:pPr>
            <a:r>
              <a:rPr lang="en-US" dirty="0">
                <a:solidFill>
                  <a:srgbClr val="100045"/>
                </a:solidFill>
                <a:latin typeface="Inter"/>
              </a:rPr>
              <a:t>Members from </a:t>
            </a:r>
            <a:r>
              <a:rPr lang="en-US" b="0" i="0" u="none" strike="noStrike" dirty="0">
                <a:solidFill>
                  <a:srgbClr val="100045"/>
                </a:solidFill>
                <a:effectLst/>
                <a:latin typeface="Inter"/>
              </a:rPr>
              <a:t>29 countries all over Europe and beyond. </a:t>
            </a:r>
          </a:p>
          <a:p>
            <a:pPr marL="285750" indent="-285750" algn="l">
              <a:buFont typeface="Arial" panose="020B0604020202020204" pitchFamily="34" charset="0"/>
              <a:buChar char="•"/>
            </a:pPr>
            <a:r>
              <a:rPr lang="en-US" b="0" i="0" u="none" strike="noStrike" dirty="0">
                <a:solidFill>
                  <a:srgbClr val="100045"/>
                </a:solidFill>
                <a:effectLst/>
                <a:latin typeface="Inter"/>
              </a:rPr>
              <a:t>The members of HER are active within the European hydrogen and fuel cells sector. </a:t>
            </a:r>
          </a:p>
          <a:p>
            <a:pPr marL="285750" indent="-285750" algn="l">
              <a:buFont typeface="Arial" panose="020B0604020202020204" pitchFamily="34" charset="0"/>
              <a:buChar char="•"/>
            </a:pPr>
            <a:r>
              <a:rPr lang="en-US" b="0" i="0" dirty="0">
                <a:solidFill>
                  <a:srgbClr val="100045"/>
                </a:solidFill>
                <a:effectLst/>
                <a:latin typeface="Inter"/>
              </a:rPr>
              <a:t>Hydrogen Europe Research </a:t>
            </a:r>
            <a:r>
              <a:rPr lang="en-US" b="0" i="0" dirty="0" err="1">
                <a:solidFill>
                  <a:srgbClr val="100045"/>
                </a:solidFill>
                <a:effectLst/>
                <a:latin typeface="Inter"/>
              </a:rPr>
              <a:t>organises</a:t>
            </a:r>
            <a:r>
              <a:rPr lang="en-US" b="0" i="0" dirty="0">
                <a:solidFill>
                  <a:srgbClr val="100045"/>
                </a:solidFill>
                <a:effectLst/>
                <a:latin typeface="Inter"/>
              </a:rPr>
              <a:t> once per month a Policy Working Group to discuss with members policy developments at the European level that could impact the research community. The purpose of this working group is to promote the voice of the scientific community on the European political stage</a:t>
            </a:r>
            <a:endParaRPr lang="en-US" dirty="0">
              <a:solidFill>
                <a:srgbClr val="100045"/>
              </a:solidFill>
              <a:latin typeface="Inter"/>
            </a:endParaRPr>
          </a:p>
          <a:p>
            <a:pPr marL="285750" indent="-285750" algn="l">
              <a:buFont typeface="Arial" panose="020B0604020202020204" pitchFamily="34" charset="0"/>
              <a:buChar char="•"/>
            </a:pPr>
            <a:r>
              <a:rPr lang="en-US" b="0" i="0" dirty="0">
                <a:solidFill>
                  <a:srgbClr val="100045"/>
                </a:solidFill>
                <a:effectLst/>
                <a:latin typeface="Inter"/>
              </a:rPr>
              <a:t>Together, Hydrogen Europe Research and Hydrogen Europe set up a Working Group to discuss skills needs in the hydrogen sector and how to address them. Different stakeholders are gathered in the working group: universities, research centers, industry players, regions and national associations.</a:t>
            </a:r>
          </a:p>
          <a:p>
            <a:pPr marL="285750" indent="-285750" algn="l">
              <a:buFont typeface="Arial" panose="020B0604020202020204" pitchFamily="34" charset="0"/>
              <a:buChar char="•"/>
            </a:pPr>
            <a:r>
              <a:rPr lang="en-US" b="0" i="0" dirty="0">
                <a:solidFill>
                  <a:srgbClr val="100045"/>
                </a:solidFill>
                <a:effectLst/>
                <a:latin typeface="Inter"/>
              </a:rPr>
              <a:t>Have first-hand access to essential information and calls for proposals in the Clean Hydrogen Partnership</a:t>
            </a:r>
            <a:endParaRPr lang="en-US" b="0" i="0" u="none" strike="noStrike" dirty="0">
              <a:solidFill>
                <a:srgbClr val="100045"/>
              </a:solidFill>
              <a:effectLst/>
              <a:latin typeface="Inter"/>
            </a:endParaRPr>
          </a:p>
          <a:p>
            <a:pPr algn="l"/>
            <a:endParaRPr lang="en-US" b="0" i="0" u="none" strike="noStrike" dirty="0">
              <a:solidFill>
                <a:srgbClr val="100045"/>
              </a:solidFill>
              <a:effectLst/>
              <a:latin typeface="Inter"/>
            </a:endParaRPr>
          </a:p>
        </p:txBody>
      </p:sp>
    </p:spTree>
    <p:extLst>
      <p:ext uri="{BB962C8B-B14F-4D97-AF65-F5344CB8AC3E}">
        <p14:creationId xmlns:p14="http://schemas.microsoft.com/office/powerpoint/2010/main" val="321146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B39E83-1F0C-E42A-6C31-F887C038793E}"/>
              </a:ext>
            </a:extLst>
          </p:cNvPr>
          <p:cNvSpPr>
            <a:spLocks noGrp="1"/>
          </p:cNvSpPr>
          <p:nvPr>
            <p:ph type="title"/>
          </p:nvPr>
        </p:nvSpPr>
        <p:spPr>
          <a:xfrm>
            <a:off x="876693" y="741391"/>
            <a:ext cx="4597747" cy="1616203"/>
          </a:xfrm>
        </p:spPr>
        <p:txBody>
          <a:bodyPr anchor="b">
            <a:normAutofit/>
          </a:bodyPr>
          <a:lstStyle/>
          <a:p>
            <a:r>
              <a:rPr lang="en-GB" sz="3200"/>
              <a:t>Clean Hydrogen Partnership</a:t>
            </a:r>
          </a:p>
        </p:txBody>
      </p:sp>
      <p:sp>
        <p:nvSpPr>
          <p:cNvPr id="3" name="Platshållare för innehåll 2">
            <a:extLst>
              <a:ext uri="{FF2B5EF4-FFF2-40B4-BE49-F238E27FC236}">
                <a16:creationId xmlns:a16="http://schemas.microsoft.com/office/drawing/2014/main" id="{F2A6FE7D-E177-48DE-EF93-C4DF45E8878F}"/>
              </a:ext>
            </a:extLst>
          </p:cNvPr>
          <p:cNvSpPr>
            <a:spLocks noGrp="1"/>
          </p:cNvSpPr>
          <p:nvPr>
            <p:ph idx="1"/>
          </p:nvPr>
        </p:nvSpPr>
        <p:spPr>
          <a:xfrm>
            <a:off x="876693" y="2533476"/>
            <a:ext cx="4597746" cy="3447832"/>
          </a:xfrm>
        </p:spPr>
        <p:txBody>
          <a:bodyPr anchor="t">
            <a:normAutofit/>
          </a:bodyPr>
          <a:lstStyle/>
          <a:p>
            <a:r>
              <a:rPr lang="en-US" sz="1700" b="0" i="0" u="none" strike="noStrike" dirty="0">
                <a:effectLst/>
                <a:latin typeface="Inter"/>
              </a:rPr>
              <a:t>Consists of the members:</a:t>
            </a:r>
          </a:p>
          <a:p>
            <a:pPr lvl="1"/>
            <a:r>
              <a:rPr lang="en-US" sz="1300" b="0" i="0" u="none" strike="noStrike" dirty="0">
                <a:effectLst/>
                <a:latin typeface="Inter"/>
              </a:rPr>
              <a:t>Hydrogen Europe Research</a:t>
            </a:r>
          </a:p>
          <a:p>
            <a:pPr lvl="1"/>
            <a:r>
              <a:rPr lang="en-US" sz="1300" b="0" i="0" u="none" strike="noStrike" dirty="0">
                <a:effectLst/>
                <a:latin typeface="Inter"/>
              </a:rPr>
              <a:t>European Commission </a:t>
            </a:r>
          </a:p>
          <a:p>
            <a:pPr lvl="1"/>
            <a:r>
              <a:rPr lang="en-US" sz="1300" b="0" i="0" u="none" strike="noStrike" dirty="0">
                <a:effectLst/>
                <a:latin typeface="Inter"/>
              </a:rPr>
              <a:t>Hydrogen Europe</a:t>
            </a:r>
            <a:r>
              <a:rPr lang="en-US" sz="1300" dirty="0">
                <a:latin typeface="Inter"/>
              </a:rPr>
              <a:t> </a:t>
            </a:r>
            <a:r>
              <a:rPr lang="en-US" sz="1300" b="0" i="0" u="none" strike="noStrike" dirty="0">
                <a:effectLst/>
                <a:latin typeface="Inter"/>
              </a:rPr>
              <a:t>of the Clean Hydrogen Joint Undertaking (JU), </a:t>
            </a:r>
          </a:p>
          <a:p>
            <a:r>
              <a:rPr lang="en-US" sz="1700" b="0" i="0" u="none" strike="noStrike" dirty="0" err="1">
                <a:effectLst/>
                <a:latin typeface="Inter"/>
              </a:rPr>
              <a:t>Institutionalised</a:t>
            </a:r>
            <a:r>
              <a:rPr lang="en-US" sz="1700" b="0" i="0" u="none" strike="noStrike" dirty="0">
                <a:effectLst/>
                <a:latin typeface="Inter"/>
              </a:rPr>
              <a:t> European Partnership which aims to accelerate the development and deployment of a European value chain for clean hydrogen technologies.</a:t>
            </a:r>
          </a:p>
          <a:p>
            <a:r>
              <a:rPr lang="en-US" sz="1700" b="0" i="0" u="none" strike="noStrike" dirty="0">
                <a:effectLst/>
                <a:latin typeface="Inter"/>
              </a:rPr>
              <a:t>The underlying aim of the Clean Hydrogen JU is to contribute to the achievement of the European Union’s objectives for a climate-neutral Europe by 2050.</a:t>
            </a:r>
          </a:p>
          <a:p>
            <a:endParaRPr lang="en-GB" sz="1700" dirty="0"/>
          </a:p>
        </p:txBody>
      </p:sp>
      <p:pic>
        <p:nvPicPr>
          <p:cNvPr id="2050" name="Picture 2" descr="We are a member of the Clean Hydrogen Partnership">
            <a:extLst>
              <a:ext uri="{FF2B5EF4-FFF2-40B4-BE49-F238E27FC236}">
                <a16:creationId xmlns:a16="http://schemas.microsoft.com/office/drawing/2014/main" id="{AE43D085-A65A-7A0D-878D-7C8C51CCE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90" t="26621" r="34685" b="31511"/>
          <a:stretch/>
        </p:blipFill>
        <p:spPr bwMode="auto">
          <a:xfrm>
            <a:off x="6096001" y="1693598"/>
            <a:ext cx="5319062" cy="3395722"/>
          </a:xfrm>
          <a:prstGeom prst="rect">
            <a:avLst/>
          </a:prstGeom>
          <a:noFill/>
          <a:extLst>
            <a:ext uri="{909E8E84-426E-40DD-AFC4-6F175D3DCCD1}">
              <a14:hiddenFill xmlns:a14="http://schemas.microsoft.com/office/drawing/2010/main">
                <a:solidFill>
                  <a:srgbClr val="FFFFFF"/>
                </a:solidFill>
              </a14:hiddenFill>
            </a:ext>
          </a:extLst>
        </p:spPr>
      </p:pic>
      <p:grpSp>
        <p:nvGrpSpPr>
          <p:cNvPr id="2055" name="Group 2054">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56" name="Rectangle 2055">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172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759124-8FFB-2610-95D3-161CC54FCA35}"/>
              </a:ext>
            </a:extLst>
          </p:cNvPr>
          <p:cNvSpPr>
            <a:spLocks noGrp="1"/>
          </p:cNvSpPr>
          <p:nvPr>
            <p:ph type="title"/>
          </p:nvPr>
        </p:nvSpPr>
        <p:spPr>
          <a:xfrm>
            <a:off x="876693" y="741391"/>
            <a:ext cx="4597747" cy="1616203"/>
          </a:xfrm>
        </p:spPr>
        <p:txBody>
          <a:bodyPr anchor="b">
            <a:normAutofit/>
          </a:bodyPr>
          <a:lstStyle/>
          <a:p>
            <a:r>
              <a:rPr kumimoji="0" lang="sv-SE" altLang="sv-SE" sz="3200" b="1" i="0" u="none" strike="noStrike" cap="none" normalizeH="0" baseline="0" dirty="0">
                <a:ln>
                  <a:noFill/>
                </a:ln>
                <a:effectLst/>
                <a:latin typeface="Arial" panose="020B0604020202020204" pitchFamily="34" charset="0"/>
              </a:rPr>
              <a:t>European Hydrogen </a:t>
            </a:r>
            <a:r>
              <a:rPr kumimoji="0" lang="sv-SE" altLang="sv-SE" sz="3200" b="1" i="0" u="none" strike="noStrike" cap="none" normalizeH="0" baseline="0" dirty="0" err="1">
                <a:ln>
                  <a:noFill/>
                </a:ln>
                <a:effectLst/>
                <a:latin typeface="Arial" panose="020B0604020202020204" pitchFamily="34" charset="0"/>
              </a:rPr>
              <a:t>Week</a:t>
            </a:r>
            <a:r>
              <a:rPr kumimoji="0" lang="sv-SE" altLang="sv-SE" sz="3200" b="1" i="0" u="none" strike="noStrike" cap="none" normalizeH="0" baseline="0" dirty="0">
                <a:ln>
                  <a:noFill/>
                </a:ln>
                <a:effectLst/>
                <a:latin typeface="Arial" panose="020B0604020202020204" pitchFamily="34" charset="0"/>
              </a:rPr>
              <a:t> 2023</a:t>
            </a:r>
            <a:r>
              <a:rPr kumimoji="0" lang="sv-SE" altLang="sv-SE" sz="3200" b="0" i="0" u="none" strike="noStrike" cap="none" normalizeH="0" baseline="0" dirty="0">
                <a:ln>
                  <a:noFill/>
                </a:ln>
                <a:effectLst/>
                <a:latin typeface="Arial" panose="020B0604020202020204" pitchFamily="34" charset="0"/>
              </a:rPr>
              <a:t> </a:t>
            </a:r>
            <a:endParaRPr lang="en-GB" sz="3200" dirty="0"/>
          </a:p>
        </p:txBody>
      </p:sp>
      <p:sp>
        <p:nvSpPr>
          <p:cNvPr id="4" name="Rectangle 1">
            <a:extLst>
              <a:ext uri="{FF2B5EF4-FFF2-40B4-BE49-F238E27FC236}">
                <a16:creationId xmlns:a16="http://schemas.microsoft.com/office/drawing/2014/main" id="{D2048016-9F3C-15F2-0D5C-CFCD0A288006}"/>
              </a:ext>
            </a:extLst>
          </p:cNvPr>
          <p:cNvSpPr>
            <a:spLocks noGrp="1" noChangeArrowheads="1"/>
          </p:cNvSpPr>
          <p:nvPr>
            <p:ph idx="1"/>
          </p:nvPr>
        </p:nvSpPr>
        <p:spPr bwMode="auto">
          <a:xfrm>
            <a:off x="876693" y="2533475"/>
            <a:ext cx="4597746" cy="38767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sv-SE" altLang="sv-SE" sz="1400" b="0" i="0" u="none" strike="noStrike" cap="none" normalizeH="0" baseline="0" dirty="0">
                <a:ln>
                  <a:noFill/>
                </a:ln>
                <a:effectLst/>
                <a:latin typeface="Arial" panose="020B0604020202020204" pitchFamily="34" charset="0"/>
              </a:rPr>
              <a:t>The event is a </a:t>
            </a:r>
            <a:r>
              <a:rPr kumimoji="0" lang="sv-SE" altLang="sv-SE" sz="1400" b="0" i="0" u="none" strike="noStrike" cap="none" normalizeH="0" baseline="0" dirty="0" err="1">
                <a:ln>
                  <a:noFill/>
                </a:ln>
                <a:effectLst/>
                <a:latin typeface="Arial" panose="020B0604020202020204" pitchFamily="34" charset="0"/>
              </a:rPr>
              <a:t>collaboration</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between</a:t>
            </a:r>
            <a:r>
              <a:rPr kumimoji="0" lang="sv-SE" altLang="sv-SE" sz="1400" b="0" i="0" u="none" strike="noStrike" cap="none" normalizeH="0" baseline="0" dirty="0">
                <a:ln>
                  <a:noFill/>
                </a:ln>
                <a:effectLst/>
                <a:latin typeface="Arial" panose="020B0604020202020204" pitchFamily="34" charset="0"/>
              </a:rPr>
              <a:t> Hydrogen </a:t>
            </a:r>
            <a:r>
              <a:rPr kumimoji="0" lang="sv-SE" altLang="sv-SE" sz="1400" b="0" i="0" u="none" strike="noStrike" cap="none" normalizeH="0" baseline="0" dirty="0" err="1">
                <a:ln>
                  <a:noFill/>
                </a:ln>
                <a:effectLst/>
                <a:latin typeface="Arial" panose="020B0604020202020204" pitchFamily="34" charset="0"/>
              </a:rPr>
              <a:t>Europe</a:t>
            </a:r>
            <a:r>
              <a:rPr kumimoji="0" lang="sv-SE" altLang="sv-SE" sz="1400" b="0" i="0" u="none" strike="noStrike" cap="none" normalizeH="0" baseline="0" dirty="0">
                <a:ln>
                  <a:noFill/>
                </a:ln>
                <a:effectLst/>
                <a:latin typeface="Arial" panose="020B0604020202020204" pitchFamily="34" charset="0"/>
              </a:rPr>
              <a:t>, the European Commission, and the Clean Hydrogen Partnership. The focus is to </a:t>
            </a:r>
            <a:r>
              <a:rPr kumimoji="0" lang="sv-SE" altLang="sv-SE" sz="1400" b="0" i="0" u="none" strike="noStrike" cap="none" normalizeH="0" baseline="0" dirty="0" err="1">
                <a:ln>
                  <a:noFill/>
                </a:ln>
                <a:effectLst/>
                <a:latin typeface="Arial" panose="020B0604020202020204" pitchFamily="34" charset="0"/>
              </a:rPr>
              <a:t>facilitate</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discussions</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knowledge</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sharing</a:t>
            </a:r>
            <a:r>
              <a:rPr kumimoji="0" lang="sv-SE" altLang="sv-SE" sz="1400" b="0" i="0" u="none" strike="noStrike" cap="none" normalizeH="0" baseline="0" dirty="0">
                <a:ln>
                  <a:noFill/>
                </a:ln>
                <a:effectLst/>
                <a:latin typeface="Arial" panose="020B0604020202020204" pitchFamily="34" charset="0"/>
              </a:rPr>
              <a:t>, and </a:t>
            </a:r>
            <a:r>
              <a:rPr kumimoji="0" lang="sv-SE" altLang="sv-SE" sz="1400" b="0" i="0" u="none" strike="noStrike" cap="none" normalizeH="0" baseline="0" dirty="0" err="1">
                <a:ln>
                  <a:noFill/>
                </a:ln>
                <a:effectLst/>
                <a:latin typeface="Arial" panose="020B0604020202020204" pitchFamily="34" charset="0"/>
              </a:rPr>
              <a:t>exploration</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of</a:t>
            </a:r>
            <a:r>
              <a:rPr kumimoji="0" lang="sv-SE" altLang="sv-SE" sz="1400" b="0" i="0" u="none" strike="noStrike" cap="none" normalizeH="0" baseline="0" dirty="0">
                <a:ln>
                  <a:noFill/>
                </a:ln>
                <a:effectLst/>
                <a:latin typeface="Arial" panose="020B0604020202020204" pitchFamily="34" charset="0"/>
              </a:rPr>
              <a:t> new </a:t>
            </a:r>
            <a:r>
              <a:rPr kumimoji="0" lang="sv-SE" altLang="sv-SE" sz="1400" b="0" i="0" u="none" strike="noStrike" cap="none" normalizeH="0" baseline="0" dirty="0" err="1">
                <a:ln>
                  <a:noFill/>
                </a:ln>
                <a:effectLst/>
                <a:latin typeface="Arial" panose="020B0604020202020204" pitchFamily="34" charset="0"/>
              </a:rPr>
              <a:t>advancements</a:t>
            </a:r>
            <a:r>
              <a:rPr kumimoji="0" lang="sv-SE" altLang="sv-SE" sz="1400" b="0" i="0" u="none" strike="noStrike" cap="none" normalizeH="0" baseline="0" dirty="0">
                <a:ln>
                  <a:noFill/>
                </a:ln>
                <a:effectLst/>
                <a:latin typeface="Arial" panose="020B0604020202020204" pitchFamily="34" charset="0"/>
              </a:rPr>
              <a:t> in the hydrogen </a:t>
            </a:r>
            <a:r>
              <a:rPr kumimoji="0" lang="sv-SE" altLang="sv-SE" sz="1400" b="0" i="0" u="none" strike="noStrike" cap="none" normalizeH="0" baseline="0" dirty="0" err="1">
                <a:ln>
                  <a:noFill/>
                </a:ln>
                <a:effectLst/>
                <a:latin typeface="Arial" panose="020B0604020202020204" pitchFamily="34" charset="0"/>
              </a:rPr>
              <a:t>sector</a:t>
            </a:r>
            <a:r>
              <a:rPr kumimoji="0" lang="sv-SE" altLang="sv-SE" sz="1400" b="0" i="0" u="none" strike="noStrike" cap="none" normalizeH="0" baseline="0" dirty="0">
                <a:ln>
                  <a:noFill/>
                </a:ln>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endParaRPr kumimoji="0" lang="sv-SE" altLang="sv-SE" sz="1400" b="0" i="0" u="none" strike="noStrike" cap="none" normalizeH="0" baseline="0" dirty="0">
              <a:ln>
                <a:noFill/>
              </a:ln>
              <a:effectLst/>
              <a:latin typeface="Arial" panose="020B0604020202020204" pitchFamily="34" charset="0"/>
            </a:endParaRPr>
          </a:p>
          <a:p>
            <a:pPr>
              <a:spcAft>
                <a:spcPts val="600"/>
              </a:spcAft>
            </a:pPr>
            <a:r>
              <a:rPr kumimoji="0" lang="sv-SE" altLang="sv-SE" sz="1400" b="1" i="0" u="none" strike="noStrike" cap="none" normalizeH="0" baseline="0" dirty="0">
                <a:ln>
                  <a:noFill/>
                </a:ln>
                <a:effectLst/>
                <a:latin typeface="Arial" panose="020B0604020202020204" pitchFamily="34" charset="0"/>
              </a:rPr>
              <a:t>In-</a:t>
            </a:r>
            <a:r>
              <a:rPr kumimoji="0" lang="sv-SE" altLang="sv-SE" sz="1400" b="1" i="0" u="none" strike="noStrike" cap="none" normalizeH="0" baseline="0" dirty="0" err="1">
                <a:ln>
                  <a:noFill/>
                </a:ln>
                <a:effectLst/>
                <a:latin typeface="Arial" panose="020B0604020202020204" pitchFamily="34" charset="0"/>
              </a:rPr>
              <a:t>depth</a:t>
            </a:r>
            <a:r>
              <a:rPr kumimoji="0" lang="sv-SE" altLang="sv-SE" sz="1400" b="1" i="0" u="none" strike="noStrike" cap="none" normalizeH="0" baseline="0" dirty="0">
                <a:ln>
                  <a:noFill/>
                </a:ln>
                <a:effectLst/>
                <a:latin typeface="Arial" panose="020B0604020202020204" pitchFamily="34" charset="0"/>
              </a:rPr>
              <a:t> Sessions:</a:t>
            </a:r>
            <a:r>
              <a:rPr kumimoji="0" lang="sv-SE" altLang="sv-SE" sz="1400" b="0" i="0" u="none" strike="noStrike" cap="none" normalizeH="0" baseline="0" dirty="0">
                <a:ln>
                  <a:noFill/>
                </a:ln>
                <a:effectLst/>
                <a:latin typeface="Arial" panose="020B0604020202020204" pitchFamily="34" charset="0"/>
              </a:rPr>
              <a:t> Over 25 sessions </a:t>
            </a:r>
            <a:r>
              <a:rPr kumimoji="0" lang="sv-SE" altLang="sv-SE" sz="1400" b="0" i="0" u="none" strike="noStrike" cap="none" normalizeH="0" baseline="0" dirty="0" err="1">
                <a:ln>
                  <a:noFill/>
                </a:ln>
                <a:effectLst/>
                <a:latin typeface="Arial" panose="020B0604020202020204" pitchFamily="34" charset="0"/>
              </a:rPr>
              <a:t>featuring</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around</a:t>
            </a:r>
            <a:r>
              <a:rPr kumimoji="0" lang="sv-SE" altLang="sv-SE" sz="1400" b="0" i="0" u="none" strike="noStrike" cap="none" normalizeH="0" baseline="0" dirty="0">
                <a:ln>
                  <a:noFill/>
                </a:ln>
                <a:effectLst/>
                <a:latin typeface="Arial" panose="020B0604020202020204" pitchFamily="34" charset="0"/>
              </a:rPr>
              <a:t> 200 </a:t>
            </a:r>
            <a:r>
              <a:rPr kumimoji="0" lang="sv-SE" altLang="sv-SE" sz="1400" b="0" i="0" u="none" strike="noStrike" cap="none" normalizeH="0" baseline="0" dirty="0" err="1">
                <a:ln>
                  <a:noFill/>
                </a:ln>
                <a:effectLst/>
                <a:latin typeface="Arial" panose="020B0604020202020204" pitchFamily="34" charset="0"/>
              </a:rPr>
              <a:t>expected</a:t>
            </a:r>
            <a:r>
              <a:rPr kumimoji="0" lang="sv-SE" altLang="sv-SE" sz="1400" b="0" i="0" u="none" strike="noStrike" cap="none" normalizeH="0" baseline="0" dirty="0">
                <a:ln>
                  <a:noFill/>
                </a:ln>
                <a:effectLst/>
                <a:latin typeface="Arial" panose="020B0604020202020204" pitchFamily="34" charset="0"/>
              </a:rPr>
              <a:t> speakers, </a:t>
            </a:r>
            <a:r>
              <a:rPr kumimoji="0" lang="sv-SE" altLang="sv-SE" sz="1400" b="0" i="0" u="none" strike="noStrike" cap="none" normalizeH="0" baseline="0" dirty="0" err="1">
                <a:ln>
                  <a:noFill/>
                </a:ln>
                <a:effectLst/>
                <a:latin typeface="Arial" panose="020B0604020202020204" pitchFamily="34" charset="0"/>
              </a:rPr>
              <a:t>providing</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insights</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into</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industry</a:t>
            </a:r>
            <a:r>
              <a:rPr kumimoji="0" lang="sv-SE" altLang="sv-SE" sz="1400" b="0" i="0" u="none" strike="noStrike" cap="none" normalizeH="0" baseline="0" dirty="0">
                <a:ln>
                  <a:noFill/>
                </a:ln>
                <a:effectLst/>
                <a:latin typeface="Arial" panose="020B0604020202020204" pitchFamily="34" charset="0"/>
              </a:rPr>
              <a:t> trends and </a:t>
            </a:r>
            <a:r>
              <a:rPr kumimoji="0" lang="sv-SE" altLang="sv-SE" sz="1400" b="0" i="0" u="none" strike="noStrike" cap="none" normalizeH="0" baseline="0" dirty="0" err="1">
                <a:ln>
                  <a:noFill/>
                </a:ln>
                <a:effectLst/>
                <a:latin typeface="Arial" panose="020B0604020202020204" pitchFamily="34" charset="0"/>
              </a:rPr>
              <a:t>challenges</a:t>
            </a:r>
            <a:r>
              <a:rPr kumimoji="0" lang="sv-SE" altLang="sv-SE" sz="1400" b="0" i="0" u="none" strike="noStrike" cap="none" normalizeH="0" baseline="0" dirty="0">
                <a:ln>
                  <a:noFill/>
                </a:ln>
                <a:effectLst/>
                <a:latin typeface="Arial" panose="020B0604020202020204" pitchFamily="34" charset="0"/>
              </a:rPr>
              <a:t>.</a:t>
            </a:r>
          </a:p>
          <a:p>
            <a:pPr>
              <a:spcAft>
                <a:spcPts val="600"/>
              </a:spcAft>
            </a:pPr>
            <a:r>
              <a:rPr kumimoji="0" lang="sv-SE" altLang="sv-SE" sz="1400" b="1" i="0" u="none" strike="noStrike" cap="none" normalizeH="0" baseline="0" dirty="0" err="1">
                <a:ln>
                  <a:noFill/>
                </a:ln>
                <a:effectLst/>
                <a:latin typeface="Arial" panose="020B0604020202020204" pitchFamily="34" charset="0"/>
              </a:rPr>
              <a:t>Exhibition</a:t>
            </a:r>
            <a:r>
              <a:rPr kumimoji="0" lang="sv-SE" altLang="sv-SE" sz="1400" b="1" i="0" u="none" strike="noStrike" cap="none" normalizeH="0" baseline="0" dirty="0">
                <a:ln>
                  <a:noFill/>
                </a:ln>
                <a:effectLst/>
                <a:latin typeface="Arial" panose="020B0604020202020204" pitchFamily="34" charset="0"/>
              </a:rPr>
              <a:t> Area:</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Showcasing</a:t>
            </a:r>
            <a:r>
              <a:rPr kumimoji="0" lang="sv-SE" altLang="sv-SE" sz="1400" b="0" i="0" u="none" strike="noStrike" cap="none" normalizeH="0" baseline="0" dirty="0">
                <a:ln>
                  <a:noFill/>
                </a:ln>
                <a:effectLst/>
                <a:latin typeface="Arial" panose="020B0604020202020204" pitchFamily="34" charset="0"/>
              </a:rPr>
              <a:t> the </a:t>
            </a:r>
            <a:r>
              <a:rPr kumimoji="0" lang="sv-SE" altLang="sv-SE" sz="1400" b="0" i="0" u="none" strike="noStrike" cap="none" normalizeH="0" baseline="0" dirty="0" err="1">
                <a:ln>
                  <a:noFill/>
                </a:ln>
                <a:effectLst/>
                <a:latin typeface="Arial" panose="020B0604020202020204" pitchFamily="34" charset="0"/>
              </a:rPr>
              <a:t>latest</a:t>
            </a:r>
            <a:r>
              <a:rPr kumimoji="0" lang="sv-SE" altLang="sv-SE" sz="1400" b="0" i="0" u="none" strike="noStrike" cap="none" normalizeH="0" baseline="0" dirty="0">
                <a:ln>
                  <a:noFill/>
                </a:ln>
                <a:effectLst/>
                <a:latin typeface="Arial" panose="020B0604020202020204" pitchFamily="34" charset="0"/>
              </a:rPr>
              <a:t> in </a:t>
            </a:r>
            <a:r>
              <a:rPr kumimoji="0" lang="sv-SE" altLang="sv-SE" sz="1400" b="0" i="0" u="none" strike="noStrike" cap="none" normalizeH="0" baseline="0" dirty="0" err="1">
                <a:ln>
                  <a:noFill/>
                </a:ln>
                <a:effectLst/>
                <a:latin typeface="Arial" panose="020B0604020202020204" pitchFamily="34" charset="0"/>
              </a:rPr>
              <a:t>electrolyser</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fuel</a:t>
            </a:r>
            <a:r>
              <a:rPr kumimoji="0" lang="sv-SE" altLang="sv-SE" sz="1400" b="0" i="0" u="none" strike="noStrike" cap="none" normalizeH="0" baseline="0" dirty="0">
                <a:ln>
                  <a:noFill/>
                </a:ln>
                <a:effectLst/>
                <a:latin typeface="Arial" panose="020B0604020202020204" pitchFamily="34" charset="0"/>
              </a:rPr>
              <a:t> cell </a:t>
            </a:r>
            <a:r>
              <a:rPr kumimoji="0" lang="sv-SE" altLang="sv-SE" sz="1400" b="0" i="0" u="none" strike="noStrike" cap="none" normalizeH="0" baseline="0" dirty="0" err="1">
                <a:ln>
                  <a:noFill/>
                </a:ln>
                <a:effectLst/>
                <a:latin typeface="Arial" panose="020B0604020202020204" pitchFamily="34" charset="0"/>
              </a:rPr>
              <a:t>technologies</a:t>
            </a:r>
            <a:r>
              <a:rPr kumimoji="0" lang="sv-SE" altLang="sv-SE" sz="1400" b="0" i="0" u="none" strike="noStrike" cap="none" normalizeH="0" baseline="0" dirty="0">
                <a:ln>
                  <a:noFill/>
                </a:ln>
                <a:effectLst/>
                <a:latin typeface="Arial" panose="020B0604020202020204" pitchFamily="34" charset="0"/>
              </a:rPr>
              <a:t>, and hands-on </a:t>
            </a:r>
            <a:r>
              <a:rPr kumimoji="0" lang="sv-SE" altLang="sv-SE" sz="1400" b="0" i="0" u="none" strike="noStrike" cap="none" normalizeH="0" baseline="0" dirty="0" err="1">
                <a:ln>
                  <a:noFill/>
                </a:ln>
                <a:effectLst/>
                <a:latin typeface="Arial" panose="020B0604020202020204" pitchFamily="34" charset="0"/>
              </a:rPr>
              <a:t>experiences</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with</a:t>
            </a:r>
            <a:r>
              <a:rPr kumimoji="0" lang="sv-SE" altLang="sv-SE" sz="1400" b="0" i="0" u="none" strike="noStrike" cap="none" normalizeH="0" baseline="0" dirty="0">
                <a:ln>
                  <a:noFill/>
                </a:ln>
                <a:effectLst/>
                <a:latin typeface="Arial" panose="020B0604020202020204" pitchFamily="34" charset="0"/>
              </a:rPr>
              <a:t> hydrogen-</a:t>
            </a:r>
            <a:r>
              <a:rPr kumimoji="0" lang="sv-SE" altLang="sv-SE" sz="1400" b="0" i="0" u="none" strike="noStrike" cap="none" normalizeH="0" baseline="0" dirty="0" err="1">
                <a:ln>
                  <a:noFill/>
                </a:ln>
                <a:effectLst/>
                <a:latin typeface="Arial" panose="020B0604020202020204" pitchFamily="34" charset="0"/>
              </a:rPr>
              <a:t>powered</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vehicles</a:t>
            </a:r>
            <a:r>
              <a:rPr kumimoji="0" lang="sv-SE" altLang="sv-SE" sz="1400" b="0" i="0" u="none" strike="noStrike" cap="none" normalizeH="0" baseline="0" dirty="0">
                <a:ln>
                  <a:noFill/>
                </a:ln>
                <a:effectLst/>
                <a:latin typeface="Arial" panose="020B0604020202020204" pitchFamily="34" charset="0"/>
              </a:rPr>
              <a:t>.</a:t>
            </a:r>
          </a:p>
          <a:p>
            <a:pPr>
              <a:spcAft>
                <a:spcPts val="600"/>
              </a:spcAft>
            </a:pPr>
            <a:r>
              <a:rPr kumimoji="0" lang="sv-SE" altLang="sv-SE" sz="1400" b="1" i="0" u="none" strike="noStrike" cap="none" normalizeH="0" baseline="0" dirty="0" err="1">
                <a:ln>
                  <a:noFill/>
                </a:ln>
                <a:effectLst/>
                <a:latin typeface="Arial" panose="020B0604020202020204" pitchFamily="34" charset="0"/>
              </a:rPr>
              <a:t>Networking</a:t>
            </a:r>
            <a:r>
              <a:rPr kumimoji="0" lang="sv-SE" altLang="sv-SE" sz="1400" b="1" i="0" u="none" strike="noStrike" cap="none" normalizeH="0" baseline="0" dirty="0">
                <a:ln>
                  <a:noFill/>
                </a:ln>
                <a:effectLst/>
                <a:latin typeface="Arial" panose="020B0604020202020204" pitchFamily="34" charset="0"/>
              </a:rPr>
              <a:t> </a:t>
            </a:r>
            <a:r>
              <a:rPr kumimoji="0" lang="sv-SE" altLang="sv-SE" sz="1400" b="1" i="0" u="none" strike="noStrike" cap="none" normalizeH="0" baseline="0" dirty="0" err="1">
                <a:ln>
                  <a:noFill/>
                </a:ln>
                <a:effectLst/>
                <a:latin typeface="Arial" panose="020B0604020202020204" pitchFamily="34" charset="0"/>
              </a:rPr>
              <a:t>Opportunities</a:t>
            </a:r>
            <a:r>
              <a:rPr kumimoji="0" lang="sv-SE" altLang="sv-SE" sz="1400" b="1" i="0" u="none" strike="noStrike" cap="none" normalizeH="0" baseline="0" dirty="0">
                <a:ln>
                  <a:noFill/>
                </a:ln>
                <a:effectLst/>
                <a:latin typeface="Arial" panose="020B0604020202020204" pitchFamily="34" charset="0"/>
              </a:rPr>
              <a:t>:</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Engage</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with</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stakeholders</a:t>
            </a:r>
            <a:r>
              <a:rPr kumimoji="0" lang="sv-SE" altLang="sv-SE" sz="1400" b="0" i="0" u="none" strike="noStrike" cap="none" normalizeH="0" baseline="0" dirty="0">
                <a:ln>
                  <a:noFill/>
                </a:ln>
                <a:effectLst/>
                <a:latin typeface="Arial" panose="020B0604020202020204" pitchFamily="34" charset="0"/>
              </a:rPr>
              <a:t> from </a:t>
            </a:r>
            <a:r>
              <a:rPr kumimoji="0" lang="sv-SE" altLang="sv-SE" sz="1400" b="0" i="0" u="none" strike="noStrike" cap="none" normalizeH="0" baseline="0" dirty="0" err="1">
                <a:ln>
                  <a:noFill/>
                </a:ln>
                <a:effectLst/>
                <a:latin typeface="Arial" panose="020B0604020202020204" pitchFamily="34" charset="0"/>
              </a:rPr>
              <a:t>various</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sectors</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including</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policymakers</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industry</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leaders</a:t>
            </a:r>
            <a:r>
              <a:rPr kumimoji="0" lang="sv-SE" altLang="sv-SE" sz="1400" b="0" i="0" u="none" strike="noStrike" cap="none" normalizeH="0" baseline="0" dirty="0">
                <a:ln>
                  <a:noFill/>
                </a:ln>
                <a:effectLst/>
                <a:latin typeface="Arial" panose="020B0604020202020204" pitchFamily="34" charset="0"/>
              </a:rPr>
              <a:t>, and researchers.</a:t>
            </a:r>
          </a:p>
          <a:p>
            <a:pPr>
              <a:spcAft>
                <a:spcPts val="600"/>
              </a:spcAft>
            </a:pPr>
            <a:r>
              <a:rPr kumimoji="0" lang="sv-SE" altLang="sv-SE" sz="1400" b="1" i="0" u="none" strike="noStrike" cap="none" normalizeH="0" baseline="0" dirty="0">
                <a:ln>
                  <a:noFill/>
                </a:ln>
                <a:effectLst/>
                <a:latin typeface="Arial" panose="020B0604020202020204" pitchFamily="34" charset="0"/>
              </a:rPr>
              <a:t>Trends &amp; Innovations:</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Stay</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informed</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about</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emerging</a:t>
            </a:r>
            <a:r>
              <a:rPr kumimoji="0" lang="sv-SE" altLang="sv-SE" sz="1400" b="0" i="0" u="none" strike="noStrike" cap="none" normalizeH="0" baseline="0" dirty="0">
                <a:ln>
                  <a:noFill/>
                </a:ln>
                <a:effectLst/>
                <a:latin typeface="Arial" panose="020B0604020202020204" pitchFamily="34" charset="0"/>
              </a:rPr>
              <a:t> </a:t>
            </a:r>
            <a:r>
              <a:rPr kumimoji="0" lang="sv-SE" altLang="sv-SE" sz="1400" b="0" i="0" u="none" strike="noStrike" cap="none" normalizeH="0" baseline="0" dirty="0" err="1">
                <a:ln>
                  <a:noFill/>
                </a:ln>
                <a:effectLst/>
                <a:latin typeface="Arial" panose="020B0604020202020204" pitchFamily="34" charset="0"/>
              </a:rPr>
              <a:t>technologies</a:t>
            </a:r>
            <a:r>
              <a:rPr kumimoji="0" lang="sv-SE" altLang="sv-SE" sz="1400" b="0" i="0" u="none" strike="noStrike" cap="none" normalizeH="0" baseline="0" dirty="0">
                <a:ln>
                  <a:noFill/>
                </a:ln>
                <a:effectLst/>
                <a:latin typeface="Arial" panose="020B0604020202020204" pitchFamily="34" charset="0"/>
              </a:rPr>
              <a:t> and </a:t>
            </a:r>
            <a:r>
              <a:rPr kumimoji="0" lang="sv-SE" altLang="sv-SE" sz="1400" b="0" i="0" u="none" strike="noStrike" cap="none" normalizeH="0" baseline="0" dirty="0" err="1">
                <a:ln>
                  <a:noFill/>
                </a:ln>
                <a:effectLst/>
                <a:latin typeface="Arial" panose="020B0604020202020204" pitchFamily="34" charset="0"/>
              </a:rPr>
              <a:t>methodologies</a:t>
            </a:r>
            <a:r>
              <a:rPr kumimoji="0" lang="sv-SE" altLang="sv-SE" sz="1400" b="0" i="0" u="none" strike="noStrike" cap="none" normalizeH="0" baseline="0" dirty="0">
                <a:ln>
                  <a:noFill/>
                </a:ln>
                <a:effectLst/>
                <a:latin typeface="Arial" panose="020B0604020202020204" pitchFamily="34" charset="0"/>
              </a:rPr>
              <a:t> in the hydrogen </a:t>
            </a:r>
            <a:r>
              <a:rPr kumimoji="0" lang="sv-SE" altLang="sv-SE" sz="1400" b="0" i="0" u="none" strike="noStrike" cap="none" normalizeH="0" baseline="0" dirty="0" err="1">
                <a:ln>
                  <a:noFill/>
                </a:ln>
                <a:effectLst/>
                <a:latin typeface="Arial" panose="020B0604020202020204" pitchFamily="34" charset="0"/>
              </a:rPr>
              <a:t>realm</a:t>
            </a:r>
            <a:r>
              <a:rPr kumimoji="0" lang="sv-SE" altLang="sv-SE" sz="1400" b="0" i="0" u="none" strike="noStrike" cap="none" normalizeH="0" baseline="0" dirty="0">
                <a:ln>
                  <a:noFill/>
                </a:ln>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endParaRPr kumimoji="0" lang="sv-SE" altLang="sv-SE" sz="1100" b="0" i="0" u="none" strike="noStrike" cap="none" normalizeH="0" baseline="0" dirty="0">
              <a:ln>
                <a:noFill/>
              </a:ln>
              <a:effectLst/>
              <a:latin typeface="Arial" panose="020B0604020202020204" pitchFamily="34" charset="0"/>
            </a:endParaRPr>
          </a:p>
        </p:txBody>
      </p:sp>
      <p:pic>
        <p:nvPicPr>
          <p:cNvPr id="3075" name="Picture 3" descr="European Hydrogen Week 2023 banner">
            <a:extLst>
              <a:ext uri="{FF2B5EF4-FFF2-40B4-BE49-F238E27FC236}">
                <a16:creationId xmlns:a16="http://schemas.microsoft.com/office/drawing/2014/main" id="{A2F565B2-3B56-27F6-CA25-88E8D349CF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31137" y="867064"/>
            <a:ext cx="5048790" cy="5048790"/>
          </a:xfrm>
          <a:prstGeom prst="rect">
            <a:avLst/>
          </a:prstGeom>
          <a:noFill/>
          <a:extLst>
            <a:ext uri="{909E8E84-426E-40DD-AFC4-6F175D3DCCD1}">
              <a14:hiddenFill xmlns:a14="http://schemas.microsoft.com/office/drawing/2010/main">
                <a:solidFill>
                  <a:srgbClr val="FFFFFF"/>
                </a:solidFill>
              </a14:hiddenFill>
            </a:ext>
          </a:extLst>
        </p:spPr>
      </p:pic>
      <p:grpSp>
        <p:nvGrpSpPr>
          <p:cNvPr id="3080" name="Group 307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081" name="Rectangle 308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123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latshållare för innehåll 8" descr="En bild som visar inomhus, möbler, bord, golv&#10;&#10;Automatiskt genererad beskrivning">
            <a:extLst>
              <a:ext uri="{FF2B5EF4-FFF2-40B4-BE49-F238E27FC236}">
                <a16:creationId xmlns:a16="http://schemas.microsoft.com/office/drawing/2014/main" id="{32783264-7515-FD39-DB29-9457CF8260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BF53377-516F-103D-E47B-9F83BA60DDA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The EU Hydrogen week venue</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14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0FD1C81-25B9-E222-FAE2-6F2653B38A59}"/>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Toyotas och BMWs </a:t>
            </a:r>
            <a:r>
              <a:rPr lang="en-US" sz="5200" kern="1200" dirty="0" err="1">
                <a:solidFill>
                  <a:schemeClr val="tx1"/>
                </a:solidFill>
                <a:latin typeface="+mj-lt"/>
                <a:ea typeface="+mj-ea"/>
                <a:cs typeface="+mj-cs"/>
              </a:rPr>
              <a:t>vätgasbilar</a:t>
            </a:r>
            <a:endParaRPr lang="en-US" sz="5200" kern="1200" dirty="0">
              <a:solidFill>
                <a:schemeClr val="tx1"/>
              </a:solidFill>
              <a:latin typeface="+mj-lt"/>
              <a:ea typeface="+mj-ea"/>
              <a:cs typeface="+mj-cs"/>
            </a:endParaRPr>
          </a:p>
        </p:txBody>
      </p:sp>
      <p:pic>
        <p:nvPicPr>
          <p:cNvPr id="5" name="Platshållare för innehåll 4" descr="En bild som visar Landfordon, fordon, hjul, däck&#10;&#10;Automatiskt genererad beskrivning">
            <a:extLst>
              <a:ext uri="{FF2B5EF4-FFF2-40B4-BE49-F238E27FC236}">
                <a16:creationId xmlns:a16="http://schemas.microsoft.com/office/drawing/2014/main" id="{03987D07-375A-CDA0-A8B5-19ED1866AA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966" r="-2" b="5650"/>
          <a:stretch/>
        </p:blipFill>
        <p:spPr>
          <a:xfrm>
            <a:off x="198741" y="2410448"/>
            <a:ext cx="5803323" cy="3890357"/>
          </a:xfrm>
          <a:prstGeom prst="rect">
            <a:avLst/>
          </a:prstGeom>
        </p:spPr>
      </p:pic>
      <p:pic>
        <p:nvPicPr>
          <p:cNvPr id="7" name="Bildobjekt 6" descr="En bild som visar Landfordon, fordon, hjul, däck&#10;&#10;Automatiskt genererad beskrivning">
            <a:extLst>
              <a:ext uri="{FF2B5EF4-FFF2-40B4-BE49-F238E27FC236}">
                <a16:creationId xmlns:a16="http://schemas.microsoft.com/office/drawing/2014/main" id="{2CEFF832-2BE4-1FD0-31F9-642BFB319B25}"/>
              </a:ext>
            </a:extLst>
          </p:cNvPr>
          <p:cNvPicPr>
            <a:picLocks noChangeAspect="1"/>
          </p:cNvPicPr>
          <p:nvPr/>
        </p:nvPicPr>
        <p:blipFill rotWithShape="1">
          <a:blip r:embed="rId3">
            <a:extLst>
              <a:ext uri="{28A0092B-C50C-407E-A947-70E740481C1C}">
                <a14:useLocalDpi xmlns:a14="http://schemas.microsoft.com/office/drawing/2010/main" val="0"/>
              </a:ext>
            </a:extLst>
          </a:blip>
          <a:srcRect r="-2" b="10616"/>
          <a:stretch/>
        </p:blipFill>
        <p:spPr>
          <a:xfrm>
            <a:off x="6189934" y="2410448"/>
            <a:ext cx="5803323" cy="3890357"/>
          </a:xfrm>
          <a:prstGeom prst="rect">
            <a:avLst/>
          </a:prstGeom>
        </p:spPr>
      </p:pic>
    </p:spTree>
    <p:extLst>
      <p:ext uri="{BB962C8B-B14F-4D97-AF65-F5344CB8AC3E}">
        <p14:creationId xmlns:p14="http://schemas.microsoft.com/office/powerpoint/2010/main" val="147340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descr="En bild som visar klädsel, person, person, inomhus&#10;&#10;Automatiskt genererad beskrivning">
            <a:extLst>
              <a:ext uri="{FF2B5EF4-FFF2-40B4-BE49-F238E27FC236}">
                <a16:creationId xmlns:a16="http://schemas.microsoft.com/office/drawing/2014/main" id="{26DFD7C8-EAA1-4CFF-0DF7-0FCA328D36D2}"/>
              </a:ext>
            </a:extLst>
          </p:cNvPr>
          <p:cNvPicPr>
            <a:picLocks noChangeAspect="1"/>
          </p:cNvPicPr>
          <p:nvPr/>
        </p:nvPicPr>
        <p:blipFill rotWithShape="1">
          <a:blip r:embed="rId2">
            <a:extLst>
              <a:ext uri="{28A0092B-C50C-407E-A947-70E740481C1C}">
                <a14:useLocalDpi xmlns:a14="http://schemas.microsoft.com/office/drawing/2010/main" val="0"/>
              </a:ext>
            </a:extLst>
          </a:blip>
          <a:srcRect r="730" b="-2"/>
          <a:stretch/>
        </p:blipFill>
        <p:spPr>
          <a:xfrm>
            <a:off x="1157288" y="2163763"/>
            <a:ext cx="4903788" cy="3687763"/>
          </a:xfrm>
          <a:prstGeom prst="rect">
            <a:avLst/>
          </a:prstGeom>
        </p:spPr>
      </p:pic>
      <p:pic>
        <p:nvPicPr>
          <p:cNvPr id="5" name="Platshållare för innehåll 4" descr="En bild som visar möbler, stol, bord, inomhus&#10;&#10;Automatiskt genererad beskrivning">
            <a:extLst>
              <a:ext uri="{FF2B5EF4-FFF2-40B4-BE49-F238E27FC236}">
                <a16:creationId xmlns:a16="http://schemas.microsoft.com/office/drawing/2014/main" id="{58A6A47E-6A4E-C187-436C-3421DE927C7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31" r="-2" b="-2"/>
          <a:stretch/>
        </p:blipFill>
        <p:spPr>
          <a:xfrm>
            <a:off x="6127750" y="2163763"/>
            <a:ext cx="4903788" cy="3687763"/>
          </a:xfrm>
          <a:prstGeom prst="rect">
            <a:avLst/>
          </a:prstGeom>
        </p:spPr>
      </p:pic>
      <p:sp>
        <p:nvSpPr>
          <p:cNvPr id="2" name="Rubrik 1">
            <a:extLst>
              <a:ext uri="{FF2B5EF4-FFF2-40B4-BE49-F238E27FC236}">
                <a16:creationId xmlns:a16="http://schemas.microsoft.com/office/drawing/2014/main" id="{D3D6D3A9-AC22-5243-963F-EAD4604CBC4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Norrbotten och Västerbotten representerade</a:t>
            </a:r>
          </a:p>
        </p:txBody>
      </p:sp>
    </p:spTree>
    <p:extLst>
      <p:ext uri="{BB962C8B-B14F-4D97-AF65-F5344CB8AC3E}">
        <p14:creationId xmlns:p14="http://schemas.microsoft.com/office/powerpoint/2010/main" val="13022465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TotalTime>
  <Words>573</Words>
  <Application>Microsoft Macintosh PowerPoint</Application>
  <PresentationFormat>Bredbild</PresentationFormat>
  <Paragraphs>51</Paragraphs>
  <Slides>12</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Arial</vt:lpstr>
      <vt:lpstr>Calibri</vt:lpstr>
      <vt:lpstr>Calibri Light</vt:lpstr>
      <vt:lpstr>inherit</vt:lpstr>
      <vt:lpstr>Inter</vt:lpstr>
      <vt:lpstr>Poppins</vt:lpstr>
      <vt:lpstr>Office-tema</vt:lpstr>
      <vt:lpstr>European Hydrogen Week</vt:lpstr>
      <vt:lpstr>Hydrogen Europe</vt:lpstr>
      <vt:lpstr>Hydrogen Europe</vt:lpstr>
      <vt:lpstr>PowerPoint-presentation</vt:lpstr>
      <vt:lpstr>Clean Hydrogen Partnership</vt:lpstr>
      <vt:lpstr>European Hydrogen Week 2023 </vt:lpstr>
      <vt:lpstr>The EU Hydrogen week venue</vt:lpstr>
      <vt:lpstr>Toyotas och BMWs vätgasbilar</vt:lpstr>
      <vt:lpstr>Norrbotten och Västerbotten representerade</vt:lpstr>
      <vt:lpstr>The Venue</vt:lpstr>
      <vt:lpstr>Personliga möten med representanter från EU</vt:lpstr>
      <vt:lpstr>Sammanfattning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Europe</dc:title>
  <dc:creator>Jeanette Petersson</dc:creator>
  <cp:lastModifiedBy>Andrea Bille Pettersson</cp:lastModifiedBy>
  <cp:revision>2</cp:revision>
  <dcterms:created xsi:type="dcterms:W3CDTF">2023-11-27T07:48:06Z</dcterms:created>
  <dcterms:modified xsi:type="dcterms:W3CDTF">2023-12-12T08:32:21Z</dcterms:modified>
</cp:coreProperties>
</file>